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j-lt"/>
        <a:ea typeface="+mj-ea"/>
        <a:cs typeface="+mj-cs"/>
        <a:sym typeface="Noteworthy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j-lt"/>
        <a:ea typeface="+mj-ea"/>
        <a:cs typeface="+mj-cs"/>
        <a:sym typeface="Noteworthy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j-lt"/>
        <a:ea typeface="+mj-ea"/>
        <a:cs typeface="+mj-cs"/>
        <a:sym typeface="Noteworthy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j-lt"/>
        <a:ea typeface="+mj-ea"/>
        <a:cs typeface="+mj-cs"/>
        <a:sym typeface="Noteworthy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j-lt"/>
        <a:ea typeface="+mj-ea"/>
        <a:cs typeface="+mj-cs"/>
        <a:sym typeface="Noteworthy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j-lt"/>
        <a:ea typeface="+mj-ea"/>
        <a:cs typeface="+mj-cs"/>
        <a:sym typeface="Noteworthy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j-lt"/>
        <a:ea typeface="+mj-ea"/>
        <a:cs typeface="+mj-cs"/>
        <a:sym typeface="Noteworthy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j-lt"/>
        <a:ea typeface="+mj-ea"/>
        <a:cs typeface="+mj-cs"/>
        <a:sym typeface="Noteworthy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j-lt"/>
        <a:ea typeface="+mj-ea"/>
        <a:cs typeface="+mj-cs"/>
        <a:sym typeface="Noteworthy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aj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aj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aj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aj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aj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aj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aj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aj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3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74900" y="2387600"/>
            <a:ext cx="19621500" cy="48768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74900" y="7251700"/>
            <a:ext cx="196215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«Введите цитату здесь»."/>
          <p:cNvSpPr txBox="1">
            <a:spLocks noGrp="1"/>
          </p:cNvSpPr>
          <p:nvPr>
            <p:ph type="body" sz="quarter" idx="21"/>
          </p:nvPr>
        </p:nvSpPr>
        <p:spPr>
          <a:xfrm>
            <a:off x="2374900" y="6018402"/>
            <a:ext cx="19621500" cy="11711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«Введите цитату здесь».</a:t>
            </a:r>
          </a:p>
        </p:txBody>
      </p:sp>
      <p:sp>
        <p:nvSpPr>
          <p:cNvPr id="94" name="— Иван Арсентьев"/>
          <p:cNvSpPr txBox="1">
            <a:spLocks noGrp="1"/>
          </p:cNvSpPr>
          <p:nvPr>
            <p:ph type="body" sz="quarter" idx="22"/>
          </p:nvPr>
        </p:nvSpPr>
        <p:spPr>
          <a:xfrm>
            <a:off x="2374900" y="8953500"/>
            <a:ext cx="19621500" cy="88176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— Иван Арсентьев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Силуэты пирамид Гизы на фоне оранжевого заката"/>
          <p:cNvSpPr>
            <a:spLocks noGrp="1"/>
          </p:cNvSpPr>
          <p:nvPr>
            <p:ph type="pic" idx="21"/>
          </p:nvPr>
        </p:nvSpPr>
        <p:spPr>
          <a:xfrm>
            <a:off x="0" y="-1816100"/>
            <a:ext cx="24384000" cy="160889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илуэты пирамид Гизы на фоне оранжевого заката"/>
          <p:cNvSpPr>
            <a:spLocks noGrp="1"/>
          </p:cNvSpPr>
          <p:nvPr>
            <p:ph type="pic" idx="21"/>
          </p:nvPr>
        </p:nvSpPr>
        <p:spPr>
          <a:xfrm>
            <a:off x="2273300" y="-3352800"/>
            <a:ext cx="19850100" cy="1294656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74900" y="9080500"/>
            <a:ext cx="19621500" cy="1905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74900" y="11010900"/>
            <a:ext cx="19621500" cy="193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74900" y="5143500"/>
            <a:ext cx="19621500" cy="3429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илуэты пирамид Гизы на фоне оранжевого заката"/>
          <p:cNvSpPr>
            <a:spLocks noGrp="1"/>
          </p:cNvSpPr>
          <p:nvPr>
            <p:ph type="pic" idx="21"/>
          </p:nvPr>
        </p:nvSpPr>
        <p:spPr>
          <a:xfrm>
            <a:off x="10998200" y="1930400"/>
            <a:ext cx="15167286" cy="1000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816100" y="1943100"/>
            <a:ext cx="10502900" cy="5626100"/>
          </a:xfrm>
          <a:prstGeom prst="rect">
            <a:avLst/>
          </a:prstGeom>
        </p:spPr>
        <p:txBody>
          <a:bodyPr anchor="b"/>
          <a:lstStyle>
            <a:lvl1pPr algn="ctr">
              <a:defRPr sz="9400">
                <a:latin typeface="+mn-lt"/>
                <a:ea typeface="+mn-ea"/>
                <a:cs typeface="+mn-cs"/>
                <a:sym typeface="Palatino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816100" y="7556500"/>
            <a:ext cx="10502900" cy="4216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Силуэты пирамид Гизы на фоне оранжевого заката"/>
          <p:cNvSpPr>
            <a:spLocks noGrp="1"/>
          </p:cNvSpPr>
          <p:nvPr>
            <p:ph type="pic" sz="half" idx="21"/>
          </p:nvPr>
        </p:nvSpPr>
        <p:spPr>
          <a:xfrm>
            <a:off x="10109200" y="3606800"/>
            <a:ext cx="12472592" cy="838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Силуэты пирамид Гизы на фоне оранжевого заката"/>
          <p:cNvSpPr>
            <a:spLocks noGrp="1"/>
          </p:cNvSpPr>
          <p:nvPr>
            <p:ph type="pic" sz="quarter" idx="21"/>
          </p:nvPr>
        </p:nvSpPr>
        <p:spPr>
          <a:xfrm>
            <a:off x="13487400" y="-736600"/>
            <a:ext cx="9662406" cy="637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Крупный план одной из пирамид Гизы"/>
          <p:cNvSpPr>
            <a:spLocks noGrp="1"/>
          </p:cNvSpPr>
          <p:nvPr>
            <p:ph type="pic" idx="22"/>
          </p:nvPr>
        </p:nvSpPr>
        <p:spPr>
          <a:xfrm>
            <a:off x="13111577" y="4381521"/>
            <a:ext cx="9977826" cy="15152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статуя сфинкса напротив пирамид Гизы на фоне чистого голубого неба"/>
          <p:cNvSpPr>
            <a:spLocks noGrp="1"/>
          </p:cNvSpPr>
          <p:nvPr>
            <p:ph type="pic" idx="23"/>
          </p:nvPr>
        </p:nvSpPr>
        <p:spPr>
          <a:xfrm>
            <a:off x="-139700" y="-25400"/>
            <a:ext cx="17310482" cy="1298497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374900" y="1651000"/>
            <a:ext cx="19621500" cy="104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87600" y="889000"/>
            <a:ext cx="19621500" cy="29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4817" y="13123672"/>
            <a:ext cx="391288" cy="59232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j-lt"/>
          <a:ea typeface="+mj-ea"/>
          <a:cs typeface="+mj-cs"/>
          <a:sym typeface="Noteworthy Light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j-lt"/>
          <a:ea typeface="+mj-ea"/>
          <a:cs typeface="+mj-cs"/>
          <a:sym typeface="Noteworthy Light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j-lt"/>
          <a:ea typeface="+mj-ea"/>
          <a:cs typeface="+mj-cs"/>
          <a:sym typeface="Noteworthy Light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j-lt"/>
          <a:ea typeface="+mj-ea"/>
          <a:cs typeface="+mj-cs"/>
          <a:sym typeface="Noteworthy Light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j-lt"/>
          <a:ea typeface="+mj-ea"/>
          <a:cs typeface="+mj-cs"/>
          <a:sym typeface="Noteworthy Light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j-lt"/>
          <a:ea typeface="+mj-ea"/>
          <a:cs typeface="+mj-cs"/>
          <a:sym typeface="Noteworthy Light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j-lt"/>
          <a:ea typeface="+mj-ea"/>
          <a:cs typeface="+mj-cs"/>
          <a:sym typeface="Noteworthy Light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j-lt"/>
          <a:ea typeface="+mj-ea"/>
          <a:cs typeface="+mj-cs"/>
          <a:sym typeface="Noteworthy Light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j-lt"/>
          <a:ea typeface="+mj-ea"/>
          <a:cs typeface="+mj-cs"/>
          <a:sym typeface="Noteworthy Light"/>
        </a:defRPr>
      </a:lvl9pPr>
    </p:titleStyle>
    <p:bodyStyle>
      <a:lvl1pPr marL="660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j-lt"/>
          <a:ea typeface="+mj-ea"/>
          <a:cs typeface="+mj-cs"/>
          <a:sym typeface="Noteworthy Light"/>
        </a:defRPr>
      </a:lvl1pPr>
      <a:lvl2pPr marL="1320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j-lt"/>
          <a:ea typeface="+mj-ea"/>
          <a:cs typeface="+mj-cs"/>
          <a:sym typeface="Noteworthy Light"/>
        </a:defRPr>
      </a:lvl2pPr>
      <a:lvl3pPr marL="1981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j-lt"/>
          <a:ea typeface="+mj-ea"/>
          <a:cs typeface="+mj-cs"/>
          <a:sym typeface="Noteworthy Light"/>
        </a:defRPr>
      </a:lvl3pPr>
      <a:lvl4pPr marL="2641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j-lt"/>
          <a:ea typeface="+mj-ea"/>
          <a:cs typeface="+mj-cs"/>
          <a:sym typeface="Noteworthy Light"/>
        </a:defRPr>
      </a:lvl4pPr>
      <a:lvl5pPr marL="33020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j-lt"/>
          <a:ea typeface="+mj-ea"/>
          <a:cs typeface="+mj-cs"/>
          <a:sym typeface="Noteworthy Light"/>
        </a:defRPr>
      </a:lvl5pPr>
      <a:lvl6pPr marL="3962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j-lt"/>
          <a:ea typeface="+mj-ea"/>
          <a:cs typeface="+mj-cs"/>
          <a:sym typeface="Noteworthy Light"/>
        </a:defRPr>
      </a:lvl6pPr>
      <a:lvl7pPr marL="4622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j-lt"/>
          <a:ea typeface="+mj-ea"/>
          <a:cs typeface="+mj-cs"/>
          <a:sym typeface="Noteworthy Light"/>
        </a:defRPr>
      </a:lvl7pPr>
      <a:lvl8pPr marL="5283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j-lt"/>
          <a:ea typeface="+mj-ea"/>
          <a:cs typeface="+mj-cs"/>
          <a:sym typeface="Noteworthy Light"/>
        </a:defRPr>
      </a:lvl8pPr>
      <a:lvl9pPr marL="5943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j-lt"/>
          <a:ea typeface="+mj-ea"/>
          <a:cs typeface="+mj-cs"/>
          <a:sym typeface="Noteworthy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ru/url?sa=i&amp;source=images&amp;cd=&amp;cad=rja&amp;uact=8&amp;ved=2ahUKEwjuyNjw88zcAhXDYpoKHVWACOYQjhx6BAgBEAM&amp;url=http%3A%2F%2Fwww.belcanto.ru%2Fhachaturian.html&amp;psig=AOvVaw1Bhe7P8ynsQHnqxNYc13Yc&amp;ust=153324903064379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Изменения в политической системе в послевоенные годы"/>
          <p:cNvSpPr txBox="1">
            <a:spLocks noGrp="1"/>
          </p:cNvSpPr>
          <p:nvPr>
            <p:ph type="ctrTitle"/>
          </p:nvPr>
        </p:nvSpPr>
        <p:spPr>
          <a:xfrm>
            <a:off x="2361503" y="1930648"/>
            <a:ext cx="19660994" cy="5790704"/>
          </a:xfrm>
          <a:prstGeom prst="rect">
            <a:avLst/>
          </a:prstGeom>
        </p:spPr>
        <p:txBody>
          <a:bodyPr anchor="t"/>
          <a:lstStyle>
            <a:lvl1pPr defTabSz="668655">
              <a:defRPr sz="11259">
                <a:latin typeface="+mn-lt"/>
                <a:ea typeface="+mn-ea"/>
                <a:cs typeface="+mn-cs"/>
                <a:sym typeface="Palatino"/>
              </a:defRPr>
            </a:lvl1pPr>
          </a:lstStyle>
          <a:p>
            <a:r>
              <a:t>Изменения в политической системе в послевоенные годы</a:t>
            </a:r>
          </a:p>
        </p:txBody>
      </p:sp>
      <p:sp>
        <p:nvSpPr>
          <p:cNvPr id="120" name="Карапетян Марат 11 «А» класс"/>
          <p:cNvSpPr txBox="1">
            <a:spLocks noGrp="1"/>
          </p:cNvSpPr>
          <p:nvPr>
            <p:ph type="subTitle" sz="quarter" idx="1"/>
          </p:nvPr>
        </p:nvSpPr>
        <p:spPr>
          <a:xfrm>
            <a:off x="6834952" y="10282766"/>
            <a:ext cx="10714095" cy="100670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>
              <a:defRPr>
                <a:latin typeface="Academy Engraved LET Plain:1.0"/>
                <a:ea typeface="Academy Engraved LET Plain:1.0"/>
                <a:cs typeface="Academy Engraved LET Plain:1.0"/>
                <a:sym typeface="Academy Engraved LET Plain:1.0"/>
              </a:defRPr>
            </a:lvl1pPr>
          </a:lstStyle>
          <a:p>
            <a:r>
              <a:rPr lang="ru-RU" dirty="0" err="1"/>
              <a:t>Кешешян</a:t>
            </a:r>
            <a:r>
              <a:rPr lang="ru-RU" dirty="0"/>
              <a:t> Лариса </a:t>
            </a:r>
            <a:r>
              <a:rPr lang="ru-RU" dirty="0" err="1"/>
              <a:t>Ашотовна</a:t>
            </a:r>
            <a:r>
              <a:rPr lang="ru-RU" dirty="0"/>
              <a:t>, учитель истории и обществознания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После того, как весь партийно-государственный аппарат, был изменен, эти изменения вообще не затронули саму верхушку, лиц, которые всегда были рядом со Сталиным, которые во всем его поддерживали.…"/>
          <p:cNvSpPr txBox="1">
            <a:spLocks noGrp="1"/>
          </p:cNvSpPr>
          <p:nvPr>
            <p:ph type="ctrTitle"/>
          </p:nvPr>
        </p:nvSpPr>
        <p:spPr>
          <a:xfrm>
            <a:off x="1157479" y="1544770"/>
            <a:ext cx="12566704" cy="10932688"/>
          </a:xfrm>
          <a:prstGeom prst="rect">
            <a:avLst/>
          </a:prstGeom>
        </p:spPr>
        <p:txBody>
          <a:bodyPr anchor="t"/>
          <a:lstStyle/>
          <a:p>
            <a:pPr algn="l">
              <a:defRPr sz="5000" b="1">
                <a:solidFill>
                  <a:srgbClr val="000000"/>
                </a:solidFill>
                <a:latin typeface="+mn-lt"/>
                <a:ea typeface="+mn-ea"/>
                <a:cs typeface="+mn-cs"/>
                <a:sym typeface="Palatino"/>
              </a:defRPr>
            </a:pPr>
            <a:r>
              <a:t>После того, как весь партийно-государственный аппарат, был изменен, эти изменения вообще не затронули саму верхушку, лиц, которые всегда были рядом со Сталиным, которые во всем его поддерживали.</a:t>
            </a:r>
          </a:p>
          <a:p>
            <a:pPr algn="l">
              <a:defRPr sz="5000" b="1">
                <a:solidFill>
                  <a:srgbClr val="000000"/>
                </a:solidFill>
                <a:latin typeface="+mn-lt"/>
                <a:ea typeface="+mn-ea"/>
                <a:cs typeface="+mn-cs"/>
                <a:sym typeface="Palatino"/>
              </a:defRPr>
            </a:pPr>
            <a:r>
              <a:t>Самыми основными действиями в общественно-политической жизни после войны, стало укрепление репрессий, которые были под личным контролем Сталина.</a:t>
            </a:r>
          </a:p>
        </p:txBody>
      </p:sp>
      <p:grpSp>
        <p:nvGrpSpPr>
          <p:cNvPr id="125" name="IMG_2118.jpeg"/>
          <p:cNvGrpSpPr/>
          <p:nvPr/>
        </p:nvGrpSpPr>
        <p:grpSpPr>
          <a:xfrm>
            <a:off x="14069345" y="859635"/>
            <a:ext cx="8601751" cy="11996730"/>
            <a:chOff x="0" y="0"/>
            <a:chExt cx="8601749" cy="11996728"/>
          </a:xfrm>
        </p:grpSpPr>
        <p:pic>
          <p:nvPicPr>
            <p:cNvPr id="124" name="IMG_2118.jpeg" descr="IMG_2118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50" y="57150"/>
              <a:ext cx="8487450" cy="1188242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3" name="IMG_2118.jpeg" descr="IMG_2118.jpe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601750" cy="1199672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1863.jpeg" descr="IMG_1863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4967646" y="4070493"/>
            <a:ext cx="14436008" cy="7488680"/>
          </a:xfrm>
          <a:prstGeom prst="rect">
            <a:avLst/>
          </a:prstGeom>
          <a:ln w="139700">
            <a:solidFill>
              <a:srgbClr val="000000"/>
            </a:solidFill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sp>
        <p:nvSpPr>
          <p:cNvPr id="128" name="Схема управления в СССР в послевоенные годы."/>
          <p:cNvSpPr txBox="1">
            <a:spLocks noGrp="1"/>
          </p:cNvSpPr>
          <p:nvPr>
            <p:ph type="title"/>
          </p:nvPr>
        </p:nvSpPr>
        <p:spPr>
          <a:xfrm>
            <a:off x="1708471" y="680939"/>
            <a:ext cx="20967058" cy="2310114"/>
          </a:xfrm>
          <a:prstGeom prst="rect">
            <a:avLst/>
          </a:prstGeom>
        </p:spPr>
        <p:txBody>
          <a:bodyPr/>
          <a:lstStyle>
            <a:lvl1pPr defTabSz="553084">
              <a:defRPr sz="7169">
                <a:latin typeface="+mn-lt"/>
                <a:ea typeface="+mn-ea"/>
                <a:cs typeface="+mn-cs"/>
                <a:sym typeface="Palatino"/>
              </a:defRPr>
            </a:lvl1pPr>
          </a:lstStyle>
          <a:p>
            <a:r>
              <a:t>Схема управления в СССР в послевоенные годы.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После войны, в СССР не хватало профессиональных кадров, в самых разных областях всех сфер жизни. Для Сталина требовались новые люди, которые были бы профессионалами своего дела. К таким людям относятся Георгий Константинович Жуков и Константин Константин"/>
          <p:cNvSpPr txBox="1">
            <a:spLocks noGrp="1"/>
          </p:cNvSpPr>
          <p:nvPr>
            <p:ph type="ctrTitle"/>
          </p:nvPr>
        </p:nvSpPr>
        <p:spPr>
          <a:xfrm>
            <a:off x="1282341" y="1207326"/>
            <a:ext cx="12335479" cy="11301348"/>
          </a:xfrm>
          <a:prstGeom prst="rect">
            <a:avLst/>
          </a:prstGeom>
          <a:ln w="9525">
            <a:round/>
          </a:ln>
        </p:spPr>
        <p:txBody>
          <a:bodyPr anchor="t"/>
          <a:lstStyle>
            <a:lvl1pPr algn="l" defTabSz="808990">
              <a:defRPr sz="4410" b="1">
                <a:solidFill>
                  <a:srgbClr val="000000"/>
                </a:solidFill>
                <a:latin typeface="+mn-lt"/>
                <a:ea typeface="+mn-ea"/>
                <a:cs typeface="+mn-cs"/>
                <a:sym typeface="Palatino"/>
              </a:defRPr>
            </a:lvl1pPr>
          </a:lstStyle>
          <a:p>
            <a:r>
              <a:t>После войны, в СССР не хватало профессиональных кадров, в самых разных областях всех сфер жизни. Для Сталина требовались новые люди, которые были бы профессионалами своего дела. К таким людям относятся Георгий Константинович Жуков и Константин Константинович Рокоссовский в армии, Николай Алексеевич Вознесенский и Алексей Николаевич Косыгин в народном хозяйстве, а партийными работниками стали Алексей Александрович Кузнецов и Николай Семенович Патоличев.</a:t>
            </a:r>
          </a:p>
        </p:txBody>
      </p:sp>
      <p:grpSp>
        <p:nvGrpSpPr>
          <p:cNvPr id="133" name="IMG_2119.jpeg"/>
          <p:cNvGrpSpPr/>
          <p:nvPr/>
        </p:nvGrpSpPr>
        <p:grpSpPr>
          <a:xfrm>
            <a:off x="14816565" y="1156349"/>
            <a:ext cx="3122613" cy="3669507"/>
            <a:chOff x="0" y="0"/>
            <a:chExt cx="3122612" cy="3669506"/>
          </a:xfrm>
        </p:grpSpPr>
        <p:pic>
          <p:nvPicPr>
            <p:cNvPr id="132" name="IMG_2119.jpeg" descr="IMG_2119.jpe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1750" y="31750"/>
              <a:ext cx="3059275" cy="360610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1" name="IMG_2119.jpeg" descr="IMG_2119.jpe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122613" cy="3669507"/>
            </a:xfrm>
            <a:prstGeom prst="rect">
              <a:avLst/>
            </a:prstGeom>
            <a:effectLst/>
          </p:spPr>
        </p:pic>
      </p:grpSp>
      <p:grpSp>
        <p:nvGrpSpPr>
          <p:cNvPr id="136" name="IMG_2120.jpeg"/>
          <p:cNvGrpSpPr/>
          <p:nvPr/>
        </p:nvGrpSpPr>
        <p:grpSpPr>
          <a:xfrm>
            <a:off x="18881228" y="1102703"/>
            <a:ext cx="3104755" cy="3777060"/>
            <a:chOff x="0" y="0"/>
            <a:chExt cx="3104753" cy="3777059"/>
          </a:xfrm>
        </p:grpSpPr>
        <p:pic>
          <p:nvPicPr>
            <p:cNvPr id="135" name="IMG_2120.jpeg" descr="IMG_2120.jpe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1750" y="31750"/>
              <a:ext cx="3041450" cy="371337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4" name="IMG_2120.jpeg" descr="IMG_2120.jpeg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3104754" cy="3777060"/>
            </a:xfrm>
            <a:prstGeom prst="rect">
              <a:avLst/>
            </a:prstGeom>
            <a:effectLst/>
          </p:spPr>
        </p:pic>
      </p:grpSp>
      <p:grpSp>
        <p:nvGrpSpPr>
          <p:cNvPr id="139" name="IMG_2120.jpeg"/>
          <p:cNvGrpSpPr/>
          <p:nvPr/>
        </p:nvGrpSpPr>
        <p:grpSpPr>
          <a:xfrm>
            <a:off x="14870988" y="5025228"/>
            <a:ext cx="3013767" cy="3665544"/>
            <a:chOff x="0" y="0"/>
            <a:chExt cx="3013765" cy="3665543"/>
          </a:xfrm>
        </p:grpSpPr>
        <p:pic>
          <p:nvPicPr>
            <p:cNvPr id="138" name="IMG_2120.jpeg" descr="IMG_2120.jpe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50" y="31750"/>
              <a:ext cx="2950266" cy="36020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7" name="IMG_2120.jpeg" descr="IMG_2120.jpeg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013766" cy="3665544"/>
            </a:xfrm>
            <a:prstGeom prst="rect">
              <a:avLst/>
            </a:prstGeom>
            <a:effectLst/>
          </p:spPr>
        </p:pic>
      </p:grpSp>
      <p:grpSp>
        <p:nvGrpSpPr>
          <p:cNvPr id="142" name="IMG_2121.jpeg"/>
          <p:cNvGrpSpPr/>
          <p:nvPr/>
        </p:nvGrpSpPr>
        <p:grpSpPr>
          <a:xfrm>
            <a:off x="19011999" y="5106193"/>
            <a:ext cx="2843213" cy="3503614"/>
            <a:chOff x="0" y="0"/>
            <a:chExt cx="2843212" cy="3503612"/>
          </a:xfrm>
        </p:grpSpPr>
        <p:pic>
          <p:nvPicPr>
            <p:cNvPr id="141" name="IMG_2121.jpeg" descr="IMG_2121.jpe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31750" y="31750"/>
              <a:ext cx="2779771" cy="344031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0" name="IMG_2121.jpeg" descr="IMG_2121.jpeg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2843213" cy="3503613"/>
            </a:xfrm>
            <a:prstGeom prst="rect">
              <a:avLst/>
            </a:prstGeom>
            <a:effectLst/>
          </p:spPr>
        </p:pic>
      </p:grpSp>
      <p:grpSp>
        <p:nvGrpSpPr>
          <p:cNvPr id="145" name="IMG_2122.jpeg"/>
          <p:cNvGrpSpPr/>
          <p:nvPr/>
        </p:nvGrpSpPr>
        <p:grpSpPr>
          <a:xfrm>
            <a:off x="15055881" y="8858394"/>
            <a:ext cx="2643982" cy="3733007"/>
            <a:chOff x="0" y="0"/>
            <a:chExt cx="2643981" cy="3733006"/>
          </a:xfrm>
        </p:grpSpPr>
        <p:pic>
          <p:nvPicPr>
            <p:cNvPr id="144" name="IMG_2122.jpeg" descr="IMG_2122.jpe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31750" y="31750"/>
              <a:ext cx="2580416" cy="36693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3" name="IMG_2122.jpeg" descr="IMG_2122.jpeg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2643982" cy="3733007"/>
            </a:xfrm>
            <a:prstGeom prst="rect">
              <a:avLst/>
            </a:prstGeom>
            <a:effectLst/>
          </p:spPr>
        </p:pic>
      </p:grpSp>
      <p:grpSp>
        <p:nvGrpSpPr>
          <p:cNvPr id="148" name="IMG_2123.jpeg"/>
          <p:cNvGrpSpPr/>
          <p:nvPr/>
        </p:nvGrpSpPr>
        <p:grpSpPr>
          <a:xfrm>
            <a:off x="19112523" y="8804487"/>
            <a:ext cx="2642164" cy="4060429"/>
            <a:chOff x="0" y="0"/>
            <a:chExt cx="2642163" cy="4060428"/>
          </a:xfrm>
        </p:grpSpPr>
        <p:pic>
          <p:nvPicPr>
            <p:cNvPr id="147" name="IMG_2123.jpeg" descr="IMG_2123.jpe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750" y="31750"/>
              <a:ext cx="2578664" cy="399692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6" name="IMG_2123.jpeg" descr="IMG_2123.jpeg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2642164" cy="406042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 advAuto="0"/>
      <p:bldP spid="136" grpId="0" animBg="1" advAuto="0"/>
      <p:bldP spid="139" grpId="0" animBg="1" advAuto="0"/>
      <p:bldP spid="142" grpId="0" animBg="1" advAuto="0"/>
      <p:bldP spid="145" grpId="0" animBg="1" advAuto="0"/>
      <p:bldP spid="148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Все репрессивные органы были под прямой властью Сталина и Берия. Бывали слежки, доносительства и попытки, контролировать мысли. ГУЛАГ достигла своего величества, известности после войны, так как к ним добавились миллионы новых людей. Большая часть бывших"/>
          <p:cNvSpPr txBox="1">
            <a:spLocks noGrp="1"/>
          </p:cNvSpPr>
          <p:nvPr>
            <p:ph type="ctrTitle"/>
          </p:nvPr>
        </p:nvSpPr>
        <p:spPr>
          <a:xfrm>
            <a:off x="1157479" y="1263827"/>
            <a:ext cx="11567795" cy="9559188"/>
          </a:xfrm>
          <a:prstGeom prst="rect">
            <a:avLst/>
          </a:prstGeom>
        </p:spPr>
        <p:txBody>
          <a:bodyPr anchor="t"/>
          <a:lstStyle>
            <a:lvl1pPr algn="l" defTabSz="784225">
              <a:defRPr sz="3989" b="1">
                <a:solidFill>
                  <a:srgbClr val="000000"/>
                </a:solidFill>
                <a:latin typeface="+mn-lt"/>
                <a:ea typeface="+mn-ea"/>
                <a:cs typeface="+mn-cs"/>
                <a:sym typeface="Palatino"/>
              </a:defRPr>
            </a:lvl1pPr>
          </a:lstStyle>
          <a:p>
            <a:r>
              <a:t>Все репрессивные органы были под прямой властью Сталина и Берия. Бывали слежки, доносительства и попытки, контролировать мысли. ГУЛАГ достигла своего величества, известности после войны, так как к ним добавились миллионы новых людей. Большая часть бывших военнопленных, которые оказывались в плену, направлялись в сибирские и ухтинские лагеря. В 1948 году были созданы лагеря «специального режима» для осужденных за то, что они были против СССР, в этих лагерях для воздействия на заключенного используются разные действия.</a:t>
            </a:r>
          </a:p>
        </p:txBody>
      </p:sp>
      <p:sp>
        <p:nvSpPr>
          <p:cNvPr id="151" name="ГУЛАГ - подразделение НКВД СССР, МВД СССР, Министерства юстиции СССР, осуществлявшее руководство местами заключения и содержания в 1930—1960 годах."/>
          <p:cNvSpPr txBox="1">
            <a:spLocks noGrp="1"/>
          </p:cNvSpPr>
          <p:nvPr>
            <p:ph type="subTitle" sz="quarter" idx="1"/>
          </p:nvPr>
        </p:nvSpPr>
        <p:spPr>
          <a:xfrm>
            <a:off x="1050325" y="10997610"/>
            <a:ext cx="22283350" cy="1587325"/>
          </a:xfrm>
          <a:prstGeom prst="rect">
            <a:avLst/>
          </a:prstGeom>
          <a:ln w="9525">
            <a:round/>
          </a:ln>
        </p:spPr>
        <p:txBody>
          <a:bodyPr/>
          <a:lstStyle>
            <a:lvl1pPr algn="l" defTabSz="800735">
              <a:defRPr sz="4074" b="1">
                <a:solidFill>
                  <a:srgbClr val="000000"/>
                </a:solidFill>
                <a:latin typeface="+mn-lt"/>
                <a:ea typeface="+mn-ea"/>
                <a:cs typeface="+mn-cs"/>
                <a:sym typeface="Palatino"/>
              </a:defRPr>
            </a:lvl1pPr>
          </a:lstStyle>
          <a:p>
            <a:r>
              <a:t>ГУЛАГ - подразделение НКВД СССР, МВД СССР, Министерства юстиции СССР, осуществлявшее руководство местами заключения и содержания в 1930—1960 годах.</a:t>
            </a:r>
          </a:p>
        </p:txBody>
      </p:sp>
      <p:grpSp>
        <p:nvGrpSpPr>
          <p:cNvPr id="154" name="IMG_2124.jpeg"/>
          <p:cNvGrpSpPr/>
          <p:nvPr/>
        </p:nvGrpSpPr>
        <p:grpSpPr>
          <a:xfrm>
            <a:off x="13247951" y="1547787"/>
            <a:ext cx="9964738" cy="8772923"/>
            <a:chOff x="0" y="0"/>
            <a:chExt cx="9964737" cy="8772921"/>
          </a:xfrm>
        </p:grpSpPr>
        <p:pic>
          <p:nvPicPr>
            <p:cNvPr id="153" name="IMG_2124.jpeg" descr="IMG_2124.jpeg"/>
            <p:cNvPicPr>
              <a:picLocks noChangeAspect="1"/>
            </p:cNvPicPr>
            <p:nvPr/>
          </p:nvPicPr>
          <p:blipFill>
            <a:blip r:embed="rId2"/>
            <a:srcRect r="19429"/>
            <a:stretch>
              <a:fillRect/>
            </a:stretch>
          </p:blipFill>
          <p:spPr>
            <a:xfrm>
              <a:off x="76317" y="76199"/>
              <a:ext cx="9812116" cy="86205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2" name="IMG_2124.jpeg" descr="IMG_2124.jpe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964738" cy="877292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В 1949 году руководители партийной организации в Ленинграде были обвинены, в том, что они создали антипартийную группу и проводили работу, которая всем вредила. В 1952 году началось «Дело врачей». Кремлевские врачи были обвинены в том, что они лечили спе"/>
          <p:cNvSpPr txBox="1">
            <a:spLocks noGrp="1"/>
          </p:cNvSpPr>
          <p:nvPr>
            <p:ph type="ctrTitle"/>
          </p:nvPr>
        </p:nvSpPr>
        <p:spPr>
          <a:xfrm>
            <a:off x="1095046" y="1516519"/>
            <a:ext cx="8365257" cy="11182417"/>
          </a:xfrm>
          <a:prstGeom prst="rect">
            <a:avLst/>
          </a:prstGeom>
        </p:spPr>
        <p:txBody>
          <a:bodyPr anchor="t"/>
          <a:lstStyle>
            <a:lvl1pPr algn="l" defTabSz="709930">
              <a:defRPr sz="3612" b="1">
                <a:solidFill>
                  <a:srgbClr val="000000"/>
                </a:solidFill>
                <a:latin typeface="+mn-lt"/>
                <a:ea typeface="+mn-ea"/>
                <a:cs typeface="+mn-cs"/>
                <a:sym typeface="Palatino"/>
              </a:defRPr>
            </a:lvl1pPr>
          </a:lstStyle>
          <a:p>
            <a:r>
              <a:t>В 1949 году руководители партийной организации в Ленинграде были обвинены, в том, что они создали антипартийную группу и проводили работу, которая всем вредила. В 1952 году началось «Дело врачей». Кремлевские врачи были обвинены в том, что они лечили специально плохо высшее руководство СССР. Всего жертвами репрессий в 1948 в– 1953 годах стали почти 6,5 миллион человек. Война пробудила в лучших умах, надежды на ослабление партийно-идеологического контроля. Однако этим надеждам не суждено было сбыться. </a:t>
            </a:r>
          </a:p>
        </p:txBody>
      </p:sp>
      <p:sp>
        <p:nvSpPr>
          <p:cNvPr id="157" name="Репрессии - наказание, карательная мера, применяемая государственными органами с целью защиты и сохранения существующего строя."/>
          <p:cNvSpPr txBox="1">
            <a:spLocks noGrp="1"/>
          </p:cNvSpPr>
          <p:nvPr>
            <p:ph type="subTitle" sz="quarter" idx="1"/>
          </p:nvPr>
        </p:nvSpPr>
        <p:spPr>
          <a:xfrm>
            <a:off x="10617553" y="9780189"/>
            <a:ext cx="11848741" cy="2744150"/>
          </a:xfrm>
          <a:prstGeom prst="rect">
            <a:avLst/>
          </a:prstGeom>
          <a:ln w="9525">
            <a:round/>
          </a:ln>
        </p:spPr>
        <p:txBody>
          <a:bodyPr/>
          <a:lstStyle>
            <a:lvl1pPr algn="l" defTabSz="751205">
              <a:defRPr sz="3822" b="1">
                <a:solidFill>
                  <a:srgbClr val="000000"/>
                </a:solidFill>
                <a:latin typeface="+mn-lt"/>
                <a:ea typeface="+mn-ea"/>
                <a:cs typeface="+mn-cs"/>
                <a:sym typeface="Palatino"/>
              </a:defRPr>
            </a:lvl1pPr>
          </a:lstStyle>
          <a:p>
            <a:r>
              <a:t>Репрессии - наказание, карательная мера, применяемая государственными органами с целью защиты и сохранения существующего строя.</a:t>
            </a:r>
          </a:p>
        </p:txBody>
      </p:sp>
      <p:pic>
        <p:nvPicPr>
          <p:cNvPr id="158" name="IMG_2125.jpeg" descr="IMG_212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324" y="1072314"/>
            <a:ext cx="13427871" cy="67351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С лета 1946 года власти начинают широкое наступление против «западного влияния» на развитие советской культуры. Поход против «западничества» возглавил член Политбюро и секретарь ЦК ВКП(б), отвечавший за идеологию, Андрей Александрович Жданов. Одновременн"/>
          <p:cNvSpPr txBox="1">
            <a:spLocks noGrp="1"/>
          </p:cNvSpPr>
          <p:nvPr>
            <p:ph type="ctrTitle"/>
          </p:nvPr>
        </p:nvSpPr>
        <p:spPr>
          <a:xfrm>
            <a:off x="1063831" y="951668"/>
            <a:ext cx="10475238" cy="9808916"/>
          </a:xfrm>
          <a:prstGeom prst="rect">
            <a:avLst/>
          </a:prstGeom>
        </p:spPr>
        <p:txBody>
          <a:bodyPr anchor="t"/>
          <a:lstStyle>
            <a:lvl1pPr algn="l" defTabSz="808990">
              <a:defRPr sz="4116" b="1">
                <a:solidFill>
                  <a:srgbClr val="000000"/>
                </a:solidFill>
                <a:latin typeface="+mn-lt"/>
                <a:ea typeface="+mn-ea"/>
                <a:cs typeface="+mn-cs"/>
                <a:sym typeface="Palatino"/>
              </a:defRPr>
            </a:lvl1pPr>
          </a:lstStyle>
          <a:p>
            <a:r>
              <a:t>С лета 1946 года власти начинают широкое наступление против «западного влияния» на развитие советской культуры. Поход против «западничества» возглавил член Политбюро и секретарь ЦК ВКП(б), отвечавший за идеологию, Андрей Александрович Жданов. Одновременно набирала темп кампания борьбы с так называемыми космополитами – людьми, обвиненными в низкопоклонстве перед Западом, аполитичности и безыдейности.</a:t>
            </a:r>
          </a:p>
        </p:txBody>
      </p:sp>
      <p:sp>
        <p:nvSpPr>
          <p:cNvPr id="161" name="Космополиты - идеология мирового гражданства, ставящая интересы всего человечества в целом выше интересов отдельной нации или государства и рассматривающая человека как свободного индивида в рамках Земли."/>
          <p:cNvSpPr txBox="1">
            <a:spLocks noGrp="1"/>
          </p:cNvSpPr>
          <p:nvPr>
            <p:ph type="subTitle" sz="quarter" idx="1"/>
          </p:nvPr>
        </p:nvSpPr>
        <p:spPr>
          <a:xfrm>
            <a:off x="1101397" y="11278553"/>
            <a:ext cx="22181206" cy="1370651"/>
          </a:xfrm>
          <a:prstGeom prst="rect">
            <a:avLst/>
          </a:prstGeom>
          <a:ln w="9525">
            <a:round/>
          </a:ln>
        </p:spPr>
        <p:txBody>
          <a:bodyPr/>
          <a:lstStyle>
            <a:lvl1pPr algn="l" defTabSz="586104">
              <a:defRPr sz="2982" b="1">
                <a:solidFill>
                  <a:srgbClr val="000000"/>
                </a:solidFill>
                <a:latin typeface="+mn-lt"/>
                <a:ea typeface="+mn-ea"/>
                <a:cs typeface="+mn-cs"/>
                <a:sym typeface="Palatino"/>
              </a:defRPr>
            </a:lvl1pPr>
          </a:lstStyle>
          <a:p>
            <a:r>
              <a:t>Космополиты - идеология мирового гражданства, ставящая интересы всего человечества в целом выше интересов отдельной нации или государства и рассматривающая человека как свободного индивида в рамках Земли.</a:t>
            </a:r>
          </a:p>
        </p:txBody>
      </p:sp>
      <p:grpSp>
        <p:nvGrpSpPr>
          <p:cNvPr id="164" name="IMG_2126.jpeg"/>
          <p:cNvGrpSpPr/>
          <p:nvPr/>
        </p:nvGrpSpPr>
        <p:grpSpPr>
          <a:xfrm>
            <a:off x="13917965" y="859866"/>
            <a:ext cx="7704139" cy="9992520"/>
            <a:chOff x="0" y="0"/>
            <a:chExt cx="7704137" cy="9992518"/>
          </a:xfrm>
        </p:grpSpPr>
        <p:pic>
          <p:nvPicPr>
            <p:cNvPr id="163" name="IMG_2126.jpeg" descr="IMG_2126.jpe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1750" y="31750"/>
              <a:ext cx="7640588" cy="992888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2" name="IMG_2126.jpeg" descr="IMG_2126.jpe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704138" cy="999251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Далее, СССР остается в культурной изоляции от остального мира. Первый удар попал по литературе. Итогом «борьбы за чистоту литературы» стало закрытие огромного количества журналов, а порой и выселение авторов этих журналов или газет, а главное – отечестве"/>
          <p:cNvSpPr txBox="1">
            <a:spLocks noGrp="1"/>
          </p:cNvSpPr>
          <p:nvPr>
            <p:ph type="ctrTitle"/>
          </p:nvPr>
        </p:nvSpPr>
        <p:spPr>
          <a:xfrm>
            <a:off x="814104" y="1298009"/>
            <a:ext cx="12441841" cy="11119982"/>
          </a:xfrm>
          <a:prstGeom prst="rect">
            <a:avLst/>
          </a:prstGeom>
        </p:spPr>
        <p:txBody>
          <a:bodyPr anchor="t"/>
          <a:lstStyle/>
          <a:p>
            <a:pPr algn="l" defTabSz="734694">
              <a:defRPr sz="3738" b="1">
                <a:solidFill>
                  <a:srgbClr val="000000"/>
                </a:solidFill>
                <a:latin typeface="+mn-lt"/>
                <a:ea typeface="+mn-ea"/>
                <a:cs typeface="+mn-cs"/>
                <a:sym typeface="Palatino"/>
              </a:defRPr>
            </a:pPr>
            <a:r>
              <a:t>Далее, СССР остается в культурной изоляции от остального мира. Первый удар попал по литературе. Итогом «борьбы за чистоту литературы» стало закрытие огромного количества журналов, а порой и выселение авторов этих журналов или газет, а главное – отечественная литература не развивалась. Четвертого сентября 1946 года появилось новое постановление ЦК, посвященное критике «безыдейности» ряда кино. В итоге 1947 года жесткий идеологический пресс контроль, не обошел стороной и музыкантов. Поводом послужило исполнение произведений, созданных по заказу властей к 30-летию Октябрьской революции: Шестой симфонии Сергея Сергеевича Прокофьева, «Поэмы» </a:t>
            </a:r>
            <a:r>
              <a:rPr u="sng">
                <a:hlinkClick r:id="rId2"/>
              </a:rPr>
              <a:t>Арама Ильича Хачатурян</a:t>
            </a:r>
            <a:r>
              <a:t>а и оперы «Великая дружба» Вано Ильича Мурадели.</a:t>
            </a:r>
          </a:p>
        </p:txBody>
      </p:sp>
      <p:grpSp>
        <p:nvGrpSpPr>
          <p:cNvPr id="169" name="IMG_2128.jpeg"/>
          <p:cNvGrpSpPr/>
          <p:nvPr/>
        </p:nvGrpSpPr>
        <p:grpSpPr>
          <a:xfrm>
            <a:off x="14709880" y="1134024"/>
            <a:ext cx="7885149" cy="11447952"/>
            <a:chOff x="0" y="0"/>
            <a:chExt cx="7885148" cy="11447950"/>
          </a:xfrm>
        </p:grpSpPr>
        <p:pic>
          <p:nvPicPr>
            <p:cNvPr id="168" name="IMG_2128.jpeg" descr="IMG_2128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50" y="44450"/>
              <a:ext cx="7796249" cy="113590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7" name="IMG_2128.jpeg" descr="IMG_2128.jpe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7885149" cy="114479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Noteworthy Light"/>
        <a:ea typeface="Noteworthy Light"/>
        <a:cs typeface="Noteworthy Light"/>
      </a:majorFont>
      <a:minorFont>
        <a:latin typeface="Palatino"/>
        <a:ea typeface="Palatino"/>
        <a:cs typeface="Palatino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j-lt"/>
            <a:ea typeface="+mj-ea"/>
            <a:cs typeface="+mj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Noteworthy Light"/>
        <a:ea typeface="Noteworthy Light"/>
        <a:cs typeface="Noteworthy Light"/>
      </a:majorFont>
      <a:minorFont>
        <a:latin typeface="Palatino"/>
        <a:ea typeface="Palatino"/>
        <a:cs typeface="Palatino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j-lt"/>
            <a:ea typeface="+mj-ea"/>
            <a:cs typeface="+mj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Microsoft Office PowerPoint</Application>
  <PresentationFormat>Произвольный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Academy Engraved LET Plain:1.0</vt:lpstr>
      <vt:lpstr>Helvetica Neue</vt:lpstr>
      <vt:lpstr>Noteworthy Light</vt:lpstr>
      <vt:lpstr>Palatino</vt:lpstr>
      <vt:lpstr>Parchment</vt:lpstr>
      <vt:lpstr>Изменения в политической системе в послевоенные годы</vt:lpstr>
      <vt:lpstr>После того, как весь партийно-государственный аппарат, был изменен, эти изменения вообще не затронули саму верхушку, лиц, которые всегда были рядом со Сталиным, которые во всем его поддерживали. Самыми основными действиями в общественно-политической жизни после войны, стало укрепление репрессий, которые были под личным контролем Сталина.</vt:lpstr>
      <vt:lpstr>Схема управления в СССР в послевоенные годы.</vt:lpstr>
      <vt:lpstr>После войны, в СССР не хватало профессиональных кадров, в самых разных областях всех сфер жизни. Для Сталина требовались новые люди, которые были бы профессионалами своего дела. К таким людям относятся Георгий Константинович Жуков и Константин Константинович Рокоссовский в армии, Николай Алексеевич Вознесенский и Алексей Николаевич Косыгин в народном хозяйстве, а партийными работниками стали Алексей Александрович Кузнецов и Николай Семенович Патоличев.</vt:lpstr>
      <vt:lpstr>Все репрессивные органы были под прямой властью Сталина и Берия. Бывали слежки, доносительства и попытки, контролировать мысли. ГУЛАГ достигла своего величества, известности после войны, так как к ним добавились миллионы новых людей. Большая часть бывших военнопленных, которые оказывались в плену, направлялись в сибирские и ухтинские лагеря. В 1948 году были созданы лагеря «специального режима» для осужденных за то, что они были против СССР, в этих лагерях для воздействия на заключенного используются разные действия.</vt:lpstr>
      <vt:lpstr>В 1949 году руководители партийной организации в Ленинграде были обвинены, в том, что они создали антипартийную группу и проводили работу, которая всем вредила. В 1952 году началось «Дело врачей». Кремлевские врачи были обвинены в том, что они лечили специально плохо высшее руководство СССР. Всего жертвами репрессий в 1948 в– 1953 годах стали почти 6,5 миллион человек. Война пробудила в лучших умах, надежды на ослабление партийно-идеологического контроля. Однако этим надеждам не суждено было сбыться. </vt:lpstr>
      <vt:lpstr>С лета 1946 года власти начинают широкое наступление против «западного влияния» на развитие советской культуры. Поход против «западничества» возглавил член Политбюро и секретарь ЦК ВКП(б), отвечавший за идеологию, Андрей Александрович Жданов. Одновременно набирала темп кампания борьбы с так называемыми космополитами – людьми, обвиненными в низкопоклонстве перед Западом, аполитичности и безыдейности.</vt:lpstr>
      <vt:lpstr>Далее, СССР остается в культурной изоляции от остального мира. Первый удар попал по литературе. Итогом «борьбы за чистоту литературы» стало закрытие огромного количества журналов, а порой и выселение авторов этих журналов или газет, а главное – отечественная литература не развивалась. Четвертого сентября 1946 года появилось новое постановление ЦК, посвященное критике «безыдейности» ряда кино. В итоге 1947 года жесткий идеологический пресс контроль, не обошел стороной и музыкантов. Поводом послужило исполнение произведений, созданных по заказу властей к 30-летию Октябрьской революции: Шестой симфонии Сергея Сергеевича Прокофьева, «Поэмы» Арама Ильича Хачатуряна и оперы «Великая дружба» Вано Ильича Мурадели.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в политической системе в послевоенные годы</dc:title>
  <cp:lastModifiedBy>Admin</cp:lastModifiedBy>
  <cp:revision>2</cp:revision>
  <dcterms:modified xsi:type="dcterms:W3CDTF">2023-02-21T14:29:47Z</dcterms:modified>
</cp:coreProperties>
</file>