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4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z="2940" spc="-29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Информация о факте</a:t>
            </a:r>
          </a:p>
        </p:txBody>
      </p:sp>
      <p:sp>
        <p:nvSpPr>
          <p:cNvPr id="107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Море и небо на закате 2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Море и небо на закате 1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Пляж и море на закате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пляж и море на закате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ляж и море на закате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z="2940" spc="-29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3" name="Море и небо на закате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Подзаголовок слайда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1" name="Море и небо на закате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Подзаголовок слайд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Подзаголовок слайда</a:t>
            </a:r>
          </a:p>
        </p:txBody>
      </p:sp>
      <p:sp>
        <p:nvSpPr>
          <p:cNvPr id="63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4%BF%D5%A1%D5%BA%D5%A1%D5%B6_(%D5%A2%D5%A5%D6%80%D5%A4%D5%A1%D6%84%D5%A1%D5%B2%D5%A1%D6%84)" TargetMode="External"/><Relationship Id="rId13" Type="http://schemas.openxmlformats.org/officeDocument/2006/relationships/hyperlink" Target="https://hy.m.wikipedia.org/wiki/%D4%BD%D5%B8%D5%BF%D5%A1%D5%AF%D5%A5%D6%80%D5%A1%D6%81_%D5%BE%D5%A1%D5%B6%D6%84" TargetMode="External"/><Relationship Id="rId18" Type="http://schemas.openxmlformats.org/officeDocument/2006/relationships/hyperlink" Target="https://hy.m.wikipedia.org/wiki/%D5%94%D5%A1%D6%80%D5%A5%D5%BE%D5%A1%D5%B6%D6%84" TargetMode="External"/><Relationship Id="rId3" Type="http://schemas.openxmlformats.org/officeDocument/2006/relationships/hyperlink" Target="https://hy.m.wikipedia.org/wiki/%D5%8D%D5%B5%D5%B8%D6%82%D5%B6%D5%AB%D6%84%D5%AB_%D5%AB%D5%B7%D5%AD%D5%A1%D5%B6%D5%B8%D6%82%D5%A9%D5%B5%D5%B8%D6%82%D5%B6" TargetMode="External"/><Relationship Id="rId7" Type="http://schemas.openxmlformats.org/officeDocument/2006/relationships/hyperlink" Target="https://hy.m.wikipedia.org/wiki/%D4%B3%D6%80%D5%B0%D5%A1%D5%B4_%D5%A2%D5%A5%D6%80%D5%A4" TargetMode="External"/><Relationship Id="rId12" Type="http://schemas.openxmlformats.org/officeDocument/2006/relationships/hyperlink" Target="https://hy.m.wikipedia.org/wiki/%D5%87%D5%AC%D5%B8%D6%80%D5%B8%D6%82%D5%BF" TargetMode="External"/><Relationship Id="rId17" Type="http://schemas.openxmlformats.org/officeDocument/2006/relationships/hyperlink" Target="https://hy.m.wikipedia.org/wiki/%D5%8E%D5%A1%D5%B0%D5%A1%D5%B6%D5%A1%D5%BE%D5%A1%D5%B6%D6%84_(%D5%8D%D5%B5%D5%B8%D6%82%D5%B6%D5%AB%D6%84%D5%AB_%D5%B4%D5%A1%D6%80%D5%A6)" TargetMode="External"/><Relationship Id="rId2" Type="http://schemas.openxmlformats.org/officeDocument/2006/relationships/image" Target="../media/image8.jpeg"/><Relationship Id="rId16" Type="http://schemas.openxmlformats.org/officeDocument/2006/relationships/hyperlink" Target="https://hy.m.wikipedia.org/wiki/%D5%80%D5%A5%D6%80%D5%B4%D5%B8%D5%B6%D5%AB_%D5%BE%D5%A1%D5%B6%D6%8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5%87%D5%A1%D5%B2%D5%A1%D5%BF_(%D5%BA%D5%A1%D5%BF%D5%B4%D5%A1%D5%AF%D5%A1%D5%B6)" TargetMode="External"/><Relationship Id="rId11" Type="http://schemas.openxmlformats.org/officeDocument/2006/relationships/hyperlink" Target="https://hy.m.wikipedia.org/wiki/%D4%BD%D5%B8%D5%BC%D5%B8%D6%82%D5%B6%D5%AB%D5%AB_%D5%A2%D5%A5%D6%80%D5%A4" TargetMode="External"/><Relationship Id="rId5" Type="http://schemas.openxmlformats.org/officeDocument/2006/relationships/hyperlink" Target="https://hy.m.wikipedia.org/wiki/%D4%B1%D5%BE%D5%A1%D5%BF%D5%A1%D5%BF%D5%AB%D6%80%D5%A1%D5%AF%D5%A1%D5%B6_%D5%AF%D5%A1%D6%80%D5%A3%D5%A5%D6%80%D5%AB_%D5%B0%D5%A1%D5%BD%D5%BF%D5%A1%D5%BF%D5%B8%D6%82%D5%B4%D5%A8_%D5%80%D5%A1%D5%B5%D5%A1%D5%BD%D5%BF%D5%A1%D5%B6%D5%B8%D6%82%D5%B4" TargetMode="External"/><Relationship Id="rId15" Type="http://schemas.openxmlformats.org/officeDocument/2006/relationships/hyperlink" Target="https://hy.m.wikipedia.org/wiki/%D5%80%D5%A1%D5%A6%D5%A1%D6%80%D5%A1%D5%A2%D5%B5%D5%B8%D6%82%D6%80%D5%A1%D6%81_%D5%BE%D5%A1%D5%B6%D6%84" TargetMode="External"/><Relationship Id="rId10" Type="http://schemas.openxmlformats.org/officeDocument/2006/relationships/hyperlink" Target="https://hy.m.wikipedia.org/wiki/%D4%B5%D6%80%D5%B6%D5%BB%D5%A1%D5%AF%D5%A1%D5%A2%D5%A5%D6%80%D5%A4" TargetMode="External"/><Relationship Id="rId4" Type="http://schemas.openxmlformats.org/officeDocument/2006/relationships/hyperlink" Target="https://hy.m.wikipedia.org/wiki/%D4%B1%D6%80%D5%B7%D5%A1%D5%AF%D5%B8%D6%82%D5%B6%D5%AB%D5%B6%D5%A5%D6%80%D5%AB_%D5%A9%D5%A1%D5%A3%D5%A1%D5%BE%D5%B8%D6%80%D5%B8%D6%82%D5%A9%D5%B5%D5%B8%D6%82%D5%B6" TargetMode="External"/><Relationship Id="rId9" Type="http://schemas.openxmlformats.org/officeDocument/2006/relationships/hyperlink" Target="https://hy.m.wikipedia.org/wiki/%D5%83%D5%A1%D5%B0%D5%B8%D6%82%D5%AF%D5%AB_%D5%A2%D5%A5%D6%80%D5%A4" TargetMode="External"/><Relationship Id="rId14" Type="http://schemas.openxmlformats.org/officeDocument/2006/relationships/hyperlink" Target="https://hy.m.wikipedia.org/wiki/%D4%BF%D5%A1%D6%80%D5%B4%D5%AB%D6%80_%D5%BE%D5%A1%D5%B6%D6%84_(%D5%86%D5%A1%D5%AD%D5%AB%D5%BB%D6%87%D5%A1%D5%B6)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4%B1%D5%B5%D6%80%D5%A1%D6%80%D5%A1%D5%BF" TargetMode="External"/><Relationship Id="rId13" Type="http://schemas.openxmlformats.org/officeDocument/2006/relationships/hyperlink" Target="https://hy.m.wikipedia.org/wiki/%D5%88%D6%82%D5%BF%D5%AB%D6%84" TargetMode="External"/><Relationship Id="rId3" Type="http://schemas.openxmlformats.org/officeDocument/2006/relationships/hyperlink" Target="https://hy.m.wikipedia.org/wiki/12-%D6%80%D5%A4_%D5%A4%D5%A1%D6%80" TargetMode="External"/><Relationship Id="rId7" Type="http://schemas.openxmlformats.org/officeDocument/2006/relationships/hyperlink" Target="https://hy.m.wikipedia.org/wiki/%D4%BB%D5%BE%D5%A1%D5%B6%D5%A5_%D4%B1" TargetMode="External"/><Relationship Id="rId12" Type="http://schemas.openxmlformats.org/officeDocument/2006/relationships/hyperlink" Target="https://hy.m.wikipedia.org/wiki/%D4%B1%D6%80%D6%81%D5%A1%D5%AD_(%D5%B6%D5%A1%D5%B0%D5%A1%D5%B6%D5%A3)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4%B6%D5%A1%D6%84%D5%A1%D6%80%D5%A5_%D4%B2" TargetMode="External"/><Relationship Id="rId11" Type="http://schemas.openxmlformats.org/officeDocument/2006/relationships/hyperlink" Target="https://hy.m.wikipedia.org/wiki/%D5%8D%D5%B5%D5%B8%D6%82%D5%B6%D5%AB%D6%84_(%D5%B6%D5%A1%D5%B0%D5%A1%D5%B6%D5%A3)" TargetMode="External"/><Relationship Id="rId5" Type="http://schemas.openxmlformats.org/officeDocument/2006/relationships/hyperlink" Target="https://hy.m.wikipedia.org/wiki/%D5%8D%D5%A1%D6%80%D5%A3%D5%AB%D5%BD_%D4%B6%D5%A1%D6%84%D5%A1%D6%80%D5%B5%D5%A1%D5%B6" TargetMode="External"/><Relationship Id="rId15" Type="http://schemas.openxmlformats.org/officeDocument/2006/relationships/hyperlink" Target="https://hy.m.wikipedia.org/wiki/%D4%B2%D5%A1%D5%A3%D6%80%D5%A1%D5%BF%D5%AB%D5%B8%D5%B6%D5%AB%D5%B6%D5%A5%D6%80" TargetMode="External"/><Relationship Id="rId10" Type="http://schemas.openxmlformats.org/officeDocument/2006/relationships/hyperlink" Target="https://hy.m.wikipedia.org/wiki/%D5%8F%D5%A1%D5%B5%D6%84" TargetMode="External"/><Relationship Id="rId4" Type="http://schemas.openxmlformats.org/officeDocument/2006/relationships/hyperlink" Target="https://hy.m.wikipedia.org/wiki/%D4%B6%D5%A1%D6%84%D5%A1%D6%80%D5%B5%D5%A1%D5%B6%D5%B6%D5%A5%D6%80" TargetMode="External"/><Relationship Id="rId9" Type="http://schemas.openxmlformats.org/officeDocument/2006/relationships/hyperlink" Target="https://hy.m.wikipedia.org/wiki/%D4%B3%D5%B8%D6%82%D5%A3%D5%A1%D6%80%D6%84" TargetMode="External"/><Relationship Id="rId14" Type="http://schemas.openxmlformats.org/officeDocument/2006/relationships/hyperlink" Target="https://hy.m.wikipedia.org/wiki/%D5%8E%D5%A1%D5%BD%D5%BA%D5%B8%D6%82%D6%80%D5%A1%D5%AF%D5%A1%D5%B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/index.php?title=%D4%B6%D5%A1%D6%80%D5%A3%D5%A1%D6%81%D5%A1%D5%AE_%D5%B4%D5%AB%D5%BB%D5%B6%D5%A1%D5%A4%D5%A1%D6%80%D5%AB_%D5%B0%D5%A1%D5%B5%D5%AF%D5%A1%D5%AF%D5%A1%D5%B6_%D5%B4%D5%B7%D5%A1%D5%AF%D5%B8%D6%82%D5%B5%D5%A9&amp;action=edit&amp;redlink=1" TargetMode="External"/><Relationship Id="rId3" Type="http://schemas.openxmlformats.org/officeDocument/2006/relationships/hyperlink" Target="https://hy.m.wikipedia.org/wiki/%D5%8A%D5%A1%D5%BF%D5%B4%D5%A1%D5%AF%D5%A1%D5%B6_%D5%80%D5%A1%D5%B5%D5%A1%D5%BD%D5%BF%D5%A1%D5%B6" TargetMode="External"/><Relationship Id="rId7" Type="http://schemas.openxmlformats.org/officeDocument/2006/relationships/hyperlink" Target="https://hy.m.wikipedia.org/wiki/%D5%88%D6%82%D5%B7_%D5%B4%D5%AB%D5%BB%D5%B6%D5%A1%D5%A4%D5%A1%D6%80%D5%AB_%D5%B0%D5%A1%D5%B5%D5%AF%D5%A1%D5%AF%D5%A1%D5%B6_%D5%B3%D5%A1%D6%80%D5%BF%D5%A1%D6%80%D5%A1%D5%BA%D5%A5%D5%BF%D5%B8%D6%82%D5%A9%D5%B5%D5%B8%D6%82%D5%B6" TargetMode="External"/><Relationship Id="rId12" Type="http://schemas.openxmlformats.org/officeDocument/2006/relationships/hyperlink" Target="https://hy.m.wikipedia.org/wiki/%D4%B6%D5%A1%D6%84%D5%A1%D6%80%D5%B5%D5%A1%D5%B6_%D5%AB%D5%B7%D5%AD%D5%A1%D5%B6%D5%A1%D5%BA%D5%A5%D5%BF%D5%B8%D6%82%D5%A9%D5%B5%D5%B8%D6%82%D5%B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5%8E%D5%A1%D5%B2_%D5%B4%D5%AB%D5%BB%D5%B6%D5%A1%D5%A4%D5%A1%D6%80%D5%AB_%D5%B0%D5%A1%D5%B5%D5%AF%D5%A1%D5%AF%D5%A1%D5%B6_%D5%B3%D5%A1%D6%80%D5%BF%D5%A1%D6%80%D5%A1%D5%BA%D5%A5%D5%BF%D5%B8%D6%82%D5%A9%D5%B5%D5%B8%D6%82%D5%B6" TargetMode="External"/><Relationship Id="rId11" Type="http://schemas.openxmlformats.org/officeDocument/2006/relationships/hyperlink" Target="https://hy.m.wikipedia.org/wiki/%D4%BF%D5%AB%D5%AC%D5%AB%D5%AF%D5%AB%D5%A1%D5%B5%D5%AB_%D5%B0%D5%A1%D5%B5%D5%AF%D5%A1%D5%AF%D5%A1%D5%B6_%D5%A9%D5%A1%D5%A3%D5%A1%D5%BE%D5%B8%D6%80%D5%B8%D6%82%D5%A9%D5%B5%D5%B8%D6%82%D5%B6" TargetMode="External"/><Relationship Id="rId5" Type="http://schemas.openxmlformats.org/officeDocument/2006/relationships/hyperlink" Target="https://hy.m.wikipedia.org/wiki/%D5%80%D5%A1%D5%B5%D5%AF%D5%A1%D5%AF%D5%A1%D5%B6_%D5%B3%D5%A1%D6%80%D5%BF%D5%A1%D6%80%D5%A1%D5%BA%D5%A5%D5%BF%D5%B8%D6%82%D5%A9%D5%B5%D5%B8%D6%82%D5%B6" TargetMode="External"/><Relationship Id="rId10" Type="http://schemas.openxmlformats.org/officeDocument/2006/relationships/hyperlink" Target="https://hy.m.wikipedia.org/wiki/%D4%BF%D5%AB%D5%AC%D5%AB%D5%AF%D5%AB%D5%A1%D5%B5%D5%AB_%D5%B0%D5%A1%D5%B5%D5%AF%D5%A1%D5%AF%D5%A1%D5%B6_%D5%AB%D5%B7%D5%AD%D5%A1%D5%B6%D5%B8%D6%82%D5%A9%D5%B5%D5%B8%D6%82%D5%B6" TargetMode="External"/><Relationship Id="rId4" Type="http://schemas.openxmlformats.org/officeDocument/2006/relationships/hyperlink" Target="https://hy.m.wikipedia.org/wiki/%D4%BF%D5%AB%D5%AC%D5%AB%D5%AF%D5%AB%D5%A1" TargetMode="External"/><Relationship Id="rId9" Type="http://schemas.openxmlformats.org/officeDocument/2006/relationships/hyperlink" Target="https://hy.m.wikipedia.org/wiki/%D4%B2%D5%A1%D5%A3%D6%80%D5%A1%D5%BF%D5%B8%D6%82%D5%B6%D5%AB%D5%B6%D5%A5%D6%80%D5%AB_%D5%A9%D5%A1%D5%A3%D5%A1%D5%BE%D5%B8%D6%80%D5%B8%D6%82%D5%A9%D5%B5%D5%B8%D6%82%D5%B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4%B2%D5%B5%D5%B8%D6%82%D5%A6%D5%A1%D5%B6%D5%A4%D5%A1%D5%AF%D5%A1%D5%B6_%D5%AF%D5%A1%D5%B5%D5%BD%D6%80%D5%B8%D6%82%D5%A9%D5%B5%D5%B8%D6%82%D5%B6" TargetMode="External"/><Relationship Id="rId3" Type="http://schemas.openxmlformats.org/officeDocument/2006/relationships/hyperlink" Target="https://hy.m.wikipedia.org/wiki/%D5%80%D5%A1%D5%B5%D5%AF%D5%A1%D5%AF%D5%A1%D5%B6_%D5%AC%D5%A5%D5%BC%D5%B6%D5%A1%D5%B7%D5%AD%D5%A1%D6%80%D5%B0" TargetMode="External"/><Relationship Id="rId7" Type="http://schemas.openxmlformats.org/officeDocument/2006/relationships/hyperlink" Target="https://hy.m.wikipedia.org/wiki/%D5%80%D5%BC%D5%B8%D5%B4%D5%A5%D5%A1%D5%AF%D5%A1%D5%B6_%D5%AF%D5%A1%D5%B5%D5%BD%D6%80%D5%B8%D6%82%D5%A9%D5%B5%D5%B8%D6%82%D5%B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5%80%D5%A1%D5%B5%D5%A1%D5%BD%D5%BF%D5%A1%D5%B6%D5%AB_%D5%A5%D6%80%D5%AF%D6%80%D5%B8%D6%80%D5%A4_%D5%A2%D5%A1%D5%AA%D5%A1%D5%B6%D5%B8%D6%82%D5%B4" TargetMode="External"/><Relationship Id="rId11" Type="http://schemas.openxmlformats.org/officeDocument/2006/relationships/hyperlink" Target="https://hy.m.wikipedia.org/wiki/%D4%B1%D6%80%D5%B4%D5%AB%D5%B6%D5%AB%D5%A1_%D5%AF%D5%B8%D6%82%D5%BD%D5%A1%D5%AF%D5%A1%D5%AC%D5%B8%D6%82%D5%A9%D5%B5%D5%B8%D6%82%D5%B6" TargetMode="External"/><Relationship Id="rId5" Type="http://schemas.openxmlformats.org/officeDocument/2006/relationships/hyperlink" Target="https://hy.m.wikipedia.org/wiki/%D5%80%D5%A1%D5%B5%D5%A1%D5%BD%D5%BF%D5%A1%D5%B6%D5%AB_%D5%A1%D5%BC%D5%A1%D5%BB%D5%AB%D5%B6_%D5%A2%D5%A1%D5%AA%D5%A1%D5%B6%D5%B8%D6%82%D5%B4" TargetMode="External"/><Relationship Id="rId10" Type="http://schemas.openxmlformats.org/officeDocument/2006/relationships/hyperlink" Target="https://hy.m.wikipedia.org/wiki/%D4%B1%D6%80%D5%A1%D5%A2%D5%A1%D5%AF%D5%A1%D5%B6_%D5%AD%D5%A1%D5%AC%D5%AB%D6%86%D5%A1%D5%B5%D5%B8%D6%82%D5%A9%D5%B5%D5%B8%D6%82%D5%B6" TargetMode="External"/><Relationship Id="rId4" Type="http://schemas.openxmlformats.org/officeDocument/2006/relationships/hyperlink" Target="https://hy.m.wikipedia.org/wiki/%D5%80%D5%A1%D5%B5%D5%A1%D5%BD%D5%BF%D5%A1%D5%B6%D5%A8_%D5%BE%D5%A1%D5%B2_%D5%B4%D5%AB%D5%BB%D5%B6%D5%A1%D5%A4%D5%A1%D6%80%D5%B8%D6%82%D5%B4" TargetMode="External"/><Relationship Id="rId9" Type="http://schemas.openxmlformats.org/officeDocument/2006/relationships/hyperlink" Target="https://hy.m.wikipedia.org/wiki/%D5%8D%D5%A1%D5%BD%D5%A1%D5%B6%D5%B5%D5%A1%D5%B6_%D5%8A%D5%A1%D6%80%D5%BD%D5%AF%D5%A1%D5%BD%D5%BF%D5%A1%D5%B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4%BB%D6%80%D5%A1%D5%BE%D5%A1%D5%A3%D5%AB%D5%BF%D5%B8%D6%82%D5%A9%D5%B5%D5%B8%D6%82%D5%B6" TargetMode="External"/><Relationship Id="rId3" Type="http://schemas.openxmlformats.org/officeDocument/2006/relationships/hyperlink" Target="https://hy.m.wikipedia.org/wiki/%D5%8D%D5%B5%D5%B8%D6%82%D5%B6%D5%AB%D5%B6%D5%A5%D6%80" TargetMode="External"/><Relationship Id="rId7" Type="http://schemas.openxmlformats.org/officeDocument/2006/relationships/hyperlink" Target="https://hy.m.wikipedia.org/wiki/%D4%B2%D5%B6%D5%A1%D5%AF%D5%A1%D5%B6_%D5%A3%D5%AB%D5%BF%D5%B8%D6%82%D5%A9%D5%B5%D5%B8%D6%82%D5%B6%D5%B6%D5%A5%D6%80" TargetMode="External"/><Relationship Id="rId2" Type="http://schemas.openxmlformats.org/officeDocument/2006/relationships/hyperlink" Target="https://hy.m.wikipedia.org/wiki/%D4%B2%D5%A1%D5%A3%D6%80%D5%A1%D5%BF%D5%B8%D6%82%D5%B6%D5%AB%D5%B6%D5%A5%D6%8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y.m.wikipedia.org/wiki/%D4%B6%D5%A1%D6%80%D5%A3%D5%A1%D6%81%D5%A1%D5%AE_%D5%B4%D5%AB%D5%BB%D5%B6%D5%A1%D5%A4%D5%A1%D6%80%D5%AB_%D5%B0%D5%A1%D5%B5%D5%AF%D5%A1%D5%AF%D5%A1%D5%B6_%D5%A4%D5%BA%D6%80%D5%B8%D6%81" TargetMode="External"/><Relationship Id="rId5" Type="http://schemas.openxmlformats.org/officeDocument/2006/relationships/hyperlink" Target="https://hy.m.wikipedia.org/wiki/%D4%B2%D5%A1%D5%A3%D6%80%D5%A1%D5%BF%D5%B8%D6%82%D5%B6%D5%AB%D5%B6%D5%A5%D6%80%D5%AB_%D5%A9%D5%A1%D5%A3%D5%A1%D5%BE%D5%B8%D6%80%D5%B8%D6%82%D5%A9%D5%B5%D5%B8%D6%82%D5%B6" TargetMode="External"/><Relationship Id="rId4" Type="http://schemas.openxmlformats.org/officeDocument/2006/relationships/hyperlink" Target="https://hy.m.wikipedia.org/wiki/%D4%B1%D6%80%D5%AE%D6%80%D5%B8%D6%82%D5%B6%D5%AB%D5%B6%D5%A5%D6%80" TargetMode="External"/><Relationship Id="rId9" Type="http://schemas.openxmlformats.org/officeDocument/2006/relationships/hyperlink" Target="https://hy.m.wikipedia.org/wiki/%D4%B2%D5%AA%D5%B7%D5%AF%D5%A1%D5%A3%D5%AB%D5%BF%D5%B8%D6%82%D5%A9%D5%B5%D5%B8%D6%82%D5%B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4%B6%D5%A1%D6%84%D5%A1%D6%80%D5%A5_%D4%B2" TargetMode="External"/><Relationship Id="rId13" Type="http://schemas.openxmlformats.org/officeDocument/2006/relationships/hyperlink" Target="https://hy.m.wikipedia.org/wiki/%D4%BD%D5%A1%D5%B9%D5%A1%D5%AF%D6%80%D5%A1%D6%81_%D5%BA%D5%A5%D5%BF%D5%B8%D6%82%D5%A9%D5%B5%D5%B8%D6%82%D5%B6%D5%B6%D5%A5%D6%80" TargetMode="External"/><Relationship Id="rId3" Type="http://schemas.openxmlformats.org/officeDocument/2006/relationships/hyperlink" Target="https://hy.m.wikipedia.org/wiki/%D4%B2%D5%B5%D5%B8%D6%82%D5%A6%D5%A1%D5%B6%D5%A4%D5%A1%D5%AF%D5%A1%D5%B6_%D5%AF%D5%A1%D5%B5%D5%BD%D6%80%D5%B8%D6%82%D5%A9%D5%B5%D5%B8%D6%82%D5%B6" TargetMode="External"/><Relationship Id="rId7" Type="http://schemas.openxmlformats.org/officeDocument/2006/relationships/hyperlink" Target="https://hy.m.wikipedia.org/wiki/%D5%8D%D5%A1%D6%80%D5%A3%D5%AB%D5%BD_%D4%B6%D5%A1%D6%84%D5%A1%D6%80%D5%B5%D5%A1%D5%B6" TargetMode="External"/><Relationship Id="rId12" Type="http://schemas.openxmlformats.org/officeDocument/2006/relationships/hyperlink" Target="https://hy.m.wikipedia.org/wiki/%D4%BF%D5%AB%D5%AC%D5%AB%D5%AF%D5%AB%D5%A1%D5%B5%D5%AB_%D5%B0%D5%A1%D5%B5%D5%AF%D5%A1%D5%AF%D5%A1%D5%B6_%D5%A9%D5%A1%D5%A3%D5%A1%D5%BE%D5%B8%D6%80%D5%B8%D6%82%D5%A9%D5%B5%D5%B8%D6%82%D5%B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4%B9%D5%A1%D5%B4%D5%A1%D6%80_(%D5%BE%D6%80%D5%A1%D6%81_%D5%A9%D5%A1%D5%A3%D5%B8%D6%82%D5%B0%D5%AB)" TargetMode="External"/><Relationship Id="rId11" Type="http://schemas.openxmlformats.org/officeDocument/2006/relationships/hyperlink" Target="https://hy.m.wikipedia.org/wiki/%D4%BF%D5%AB%D5%AC%D5%AB%D5%AF%D5%AB%D5%A1%D5%B5%D5%AB_%D5%B0%D5%A1%D5%B5%D5%AF%D5%A1%D5%AF%D5%A1%D5%B6_%D5%AB%D5%B7%D5%AD%D5%A1%D5%B6%D5%B8%D6%82%D5%A9%D5%B5%D5%B8%D6%82%D5%B6" TargetMode="External"/><Relationship Id="rId5" Type="http://schemas.openxmlformats.org/officeDocument/2006/relationships/hyperlink" Target="https://hy.m.wikipedia.org/wiki/%D4%B4%D5%A1%D5%BE%D5%AB%D5%A9_%D5%87%D5%AB%D5%B6%D5%A1%D6%80%D5%A1%D6%80" TargetMode="External"/><Relationship Id="rId10" Type="http://schemas.openxmlformats.org/officeDocument/2006/relationships/hyperlink" Target="https://hy.m.wikipedia.org/wiki/%D4%B6%D5%A1%D6%84%D5%A1%D6%80%D5%B5%D5%A1%D5%B6_%D5%AB%D5%B7%D5%AD%D5%A1%D5%B6%D5%A1%D5%BA%D5%A5%D5%BF%D5%B8%D6%82%D5%A9%D5%B5%D5%B8%D6%82%D5%B6" TargetMode="External"/><Relationship Id="rId4" Type="http://schemas.openxmlformats.org/officeDocument/2006/relationships/hyperlink" Target="https://hy.m.wikipedia.org/wiki/%D5%8D%D5%A5%D5%AC%D5%BB%D5%B8%D6%82%D5%AF%D5%B5%D5%A1%D5%B6_%D5%BD%D5%B8%D6%82%D5%AC%D5%A9%D5%A1%D5%B6%D5%B8%D6%82%D5%A9%D5%B5%D5%B8%D6%82%D5%B6" TargetMode="External"/><Relationship Id="rId9" Type="http://schemas.openxmlformats.org/officeDocument/2006/relationships/hyperlink" Target="https://hy.m.wikipedia.org/wiki/%D4%BB%D5%BE%D5%A1%D5%B6%D5%A5_%D4%B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y.m.wikipedia.org/wiki/%D4%BD%D5%A1%D5%B9%D6%84%D5%A1%D6%8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y.m.wikipedia.org/wiki/%D5%80%D5%A1%D5%B5%D5%AF%D5%A1%D5%AF%D5%A1%D5%B6_%D5%B3%D5%A1%D6%80%D5%BF%D5%A1%D6%80%D5%A1%D5%BA%D5%A5%D5%BF%D5%B8%D6%82%D5%A9%D5%B5%D5%B8%D6%82%D5%B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hy.m.wikipedia.org/wiki/%D4%B6%D5%A1%D6%80%D5%A3%D5%A1%D6%81%D5%A1%D5%AE_%D5%B4%D5%AB%D5%BB%D5%B6%D5%A1%D5%A4%D5%A1%D6%80%D5%AB_%D5%B0%D5%A1%D5%B5%D5%AF%D5%A1%D5%AF%D5%A1%D5%B6_%D5%A4%D5%BA%D6%80%D5%B8%D6%8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y.m.wikipedia.org/wiki/%D4%B1%D5%B7%D5%B8%D5%BF_%D4%B1_%D5%84%D5%A5%D5%A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y.m.wikipedia.org/wiki/%D5%87%D5%B8%D5%B2%D5%A1%D5%A3%D5%A1%D5%BE%D5%A1%D5%B6%D6%84" TargetMode="External"/><Relationship Id="rId5" Type="http://schemas.openxmlformats.org/officeDocument/2006/relationships/hyperlink" Target="https://hy.m.wikipedia.org/wiki/%D5%8D%D6%87%D5%A1%D5%B6%D5%A1%D5%BE%D5%A1%D5%B6%D6%84" TargetMode="External"/><Relationship Id="rId4" Type="http://schemas.openxmlformats.org/officeDocument/2006/relationships/hyperlink" Target="https://hy.m.wikipedia.org/wiki/%D5%84%D5%A1%D6%80%D5%AB%D5%A1%D5%B4_%D4%B2%D5%A1%D5%A3%D6%80%D5%A1%D5%BF%D5%B8%D6%82%D5%B6%D5%A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hy.m.wikipedia.org/wiki/%D5%93%D5%A1%D5%BC%D5%AB%D5%BD%D5%B8%D5%BD%D5%AB_%D5%A2%D5%A5%D6%80%D5%A4" TargetMode="External"/><Relationship Id="rId13" Type="http://schemas.openxmlformats.org/officeDocument/2006/relationships/hyperlink" Target="https://hy.m.wikipedia.org/wiki/%D5%84%D5%BC%D5%B8%D6%82%D5%BF%D5%AB_%D5%A1%D5%B6%D5%A1%D5%BA%D5%A1%D5%BF" TargetMode="External"/><Relationship Id="rId3" Type="http://schemas.openxmlformats.org/officeDocument/2006/relationships/hyperlink" Target="https://hy.m.wikipedia.org/wiki/%D5%8D%D5%B5%D5%B8%D6%82%D5%B6%D5%AB%D6%84_(%D5%B6%D5%A1%D5%B0%D5%A1%D5%B6%D5%A3)" TargetMode="External"/><Relationship Id="rId7" Type="http://schemas.openxmlformats.org/officeDocument/2006/relationships/hyperlink" Target="https://hy.m.wikipedia.org/wiki/%D4%B3%D5%A1%D6%80%D5%A4%D5%B4%D5%A1%D5%B6%D5%AB_%D5%AB%D5%B7%D5%AD%D5%A1%D5%B6%D5%B8%D6%82%D5%A9%D5%B5%D5%B8%D6%82%D5%B6" TargetMode="External"/><Relationship Id="rId12" Type="http://schemas.openxmlformats.org/officeDocument/2006/relationships/hyperlink" Target="https://hy.m.wikipedia.org/wiki/%D4%BD%D5%B8%D6%82%D5%B6%D5%AB%D5%BD%D5%A1%D5%BE%D5%A1%D5%B6%D6%8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y.m.wikipedia.org/wiki/%D5%93%D5%A1%D5%BC%D5%AB%D5%BD%D5%B8%D5%BD%D5%AB_%D5%A9%D5%A1%D5%A3%D5%A1%D5%BE%D5%B8%D6%80%D5%B8%D6%82%D5%A9%D5%B5%D5%B8%D6%82%D5%B6" TargetMode="External"/><Relationship Id="rId11" Type="http://schemas.openxmlformats.org/officeDocument/2006/relationships/hyperlink" Target="https://hy.m.wikipedia.org/wiki/%D4%B9%D5%A1%D6%80%D5%A3%D5%B4%D5%A1%D5%B6%D5%B9%D5%A1%D6%81_%D5%BE%D5%A1%D5%B6%D6%84_(%D4%BD%D5%A1%D5%B9%D5%A1%D5%AF%D5%A1%D5%BA)" TargetMode="External"/><Relationship Id="rId5" Type="http://schemas.openxmlformats.org/officeDocument/2006/relationships/hyperlink" Target="https://hy.m.wikipedia.org/wiki/850-855_%D5%A9%D5%BE%D5%A1%D5%AF%D5%A1%D5%B6%D5%B6%D5%A5%D6%80%D5%AB_%D5%A1%D5%BA%D5%BD%D5%BF%D5%A1%D5%B4%D5%A2%D5%B8%D6%82%D5%A9%D5%B5%D5%B8%D6%82%D5%B6%D5%A8_%D4%B1%D6%80%D5%B4%D5%AB%D5%B6%D5%AB%D5%A1%D5%B5%D5%B8%D6%82%D5%B4" TargetMode="External"/><Relationship Id="rId15" Type="http://schemas.openxmlformats.org/officeDocument/2006/relationships/hyperlink" Target="https://hy.m.wikipedia.org/wiki/%D4%B1%D5%B7%D5%B8%D5%BF_%D4%B5%D6%80%D5%AF%D5%A1%D5%A9%D5%AB_%D5%AF%D5%A1%D5%B4%D5%B8%D6%82%D6%80%D5%BB" TargetMode="External"/><Relationship Id="rId10" Type="http://schemas.openxmlformats.org/officeDocument/2006/relationships/hyperlink" Target="https://hy.m.wikipedia.org/wiki/%D4%B3%D5%A1%D6%80%D5%A4%D5%B4%D5%A1%D5%B6_%D5%A2%D5%A5%D6%80%D5%A4" TargetMode="External"/><Relationship Id="rId4" Type="http://schemas.openxmlformats.org/officeDocument/2006/relationships/hyperlink" Target="https://hy.m.wikipedia.org/wiki/%D4%B1%D6%80%D6%81%D5%A1%D5%AD_(%D5%B6%D5%A1%D5%B0%D5%A1%D5%B6%D5%A3)" TargetMode="External"/><Relationship Id="rId9" Type="http://schemas.openxmlformats.org/officeDocument/2006/relationships/hyperlink" Target="https://hy.m.wikipedia.org/wiki/%D5%89%D5%A1%D6%80%D5%A5%D6%84_%D5%A2%D5%A5%D6%80%D5%A4" TargetMode="External"/><Relationship Id="rId14" Type="http://schemas.openxmlformats.org/officeDocument/2006/relationships/hyperlink" Target="https://hy.m.wikipedia.org/wiki/%D5%89%D5%A1%D6%80%D5%A5%D6%84_%D5%BE%D5%A1%D5%B6%D6%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Սիմոնյան Արև 11「Ա」"/>
          <p:cNvSpPr txBox="1">
            <a:spLocks noGrp="1"/>
          </p:cNvSpPr>
          <p:nvPr>
            <p:ph type="body" idx="21"/>
          </p:nvPr>
        </p:nvSpPr>
        <p:spPr>
          <a:xfrm>
            <a:off x="-7771666" y="12543866"/>
            <a:ext cx="21945599" cy="156909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775969">
              <a:defRPr sz="4136" spc="-41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hy-AM" dirty="0"/>
              <a:t>Քեշեշյան Լարիսա Աշոտի, հայ ժողովրդի պատմության ուսուցիչ</a:t>
            </a:r>
            <a:endParaRPr dirty="0"/>
          </a:p>
        </p:txBody>
      </p:sp>
      <p:sp>
        <p:nvSpPr>
          <p:cNvPr id="152" name="Հայ Մշակույթը IX-XIVդդ.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Հայ Մշակույթը IX-XIVդդ.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Սյունիք և Վայոց ձոր"/>
          <p:cNvSpPr txBox="1">
            <a:spLocks noGrp="1"/>
          </p:cNvSpPr>
          <p:nvPr>
            <p:ph type="title"/>
          </p:nvPr>
        </p:nvSpPr>
        <p:spPr>
          <a:xfrm>
            <a:off x="698411" y="189880"/>
            <a:ext cx="9757338" cy="2540001"/>
          </a:xfrm>
          <a:prstGeom prst="rect">
            <a:avLst/>
          </a:prstGeom>
        </p:spPr>
        <p:txBody>
          <a:bodyPr/>
          <a:lstStyle>
            <a:lvl1pPr defTabSz="2243327">
              <a:defRPr sz="7728" spc="-77"/>
            </a:lvl1pPr>
          </a:lstStyle>
          <a:p>
            <a:r>
              <a:t>Սյունիք և Վայոց ձոր</a:t>
            </a:r>
          </a:p>
        </p:txBody>
      </p:sp>
      <p:pic>
        <p:nvPicPr>
          <p:cNvPr id="183" name="IMG_5246.jpeg" descr="IMG_5246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1898" b="1898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84" name="9-րդ դարում նոր կարգավիճակ է ստանում Սյունիքի իշխանությունը։ Այն հիմնվել էր դեռ Արշակունիների թագավորության շրջանում՝ 4-րդ դարի սկզբին, երբ Հայաստանում հաստատվում էին ավատատիրական կարգեր[14]։ 9-րդ դարից սկսած այստեղ ևս ընթանում են շինարարական մեծ աշխատան"/>
          <p:cNvSpPr txBox="1">
            <a:spLocks noGrp="1"/>
          </p:cNvSpPr>
          <p:nvPr>
            <p:ph type="body" sz="half" idx="1"/>
          </p:nvPr>
        </p:nvSpPr>
        <p:spPr>
          <a:xfrm>
            <a:off x="700279" y="3144277"/>
            <a:ext cx="9753601" cy="9941044"/>
          </a:xfrm>
          <a:prstGeom prst="rect">
            <a:avLst/>
          </a:prstGeom>
        </p:spPr>
        <p:txBody>
          <a:bodyPr/>
          <a:lstStyle/>
          <a:p>
            <a:pPr algn="l" defTabSz="1828754">
              <a:lnSpc>
                <a:spcPct val="90000"/>
              </a:lnSpc>
              <a:spcBef>
                <a:spcPts val="1800"/>
              </a:spcBef>
              <a:defRPr sz="3300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9-րդ դարում նոր կարգավիճակ է ստանում </a:t>
            </a:r>
            <a:r>
              <a:rPr>
                <a:solidFill>
                  <a:srgbClr val="3366CC"/>
                </a:solidFill>
                <a:hlinkClick r:id="rId3"/>
              </a:rPr>
              <a:t>Սյունիքի իշխանությունը</a:t>
            </a:r>
            <a:r>
              <a:t>։ Այն հիմնվել էր դեռ </a:t>
            </a:r>
            <a:r>
              <a:rPr>
                <a:solidFill>
                  <a:srgbClr val="3366CC"/>
                </a:solidFill>
                <a:hlinkClick r:id="rId4"/>
              </a:rPr>
              <a:t>Արշակունիների թագավորության</a:t>
            </a:r>
            <a:r>
              <a:t> շրջանում՝ 4-րդ դարի սկզբին, երբ Հայաստանում </a:t>
            </a:r>
            <a:r>
              <a:rPr>
                <a:solidFill>
                  <a:srgbClr val="3366CC"/>
                </a:solidFill>
                <a:hlinkClick r:id="rId5"/>
              </a:rPr>
              <a:t>հաստատվում էին ավատատիրական կարգեր</a:t>
            </a:r>
            <a:r>
              <a:rPr sz="900">
                <a:solidFill>
                  <a:srgbClr val="3366CC"/>
                </a:solidFill>
              </a:rPr>
              <a:t>[14]</a:t>
            </a:r>
            <a:r>
              <a:t>։ 9-րդ դարից սկսած այստեղ ևս ընթանում են շինարարական մեծ աշխատանքներ։ Կառուցապատվում է իշխանանիստ </a:t>
            </a:r>
            <a:r>
              <a:rPr>
                <a:solidFill>
                  <a:srgbClr val="3366CC"/>
                </a:solidFill>
                <a:hlinkClick r:id="rId6"/>
              </a:rPr>
              <a:t>Շաղատ</a:t>
            </a:r>
            <a:r>
              <a:t> գյուղաքաղաքը, </a:t>
            </a:r>
            <a:r>
              <a:rPr>
                <a:solidFill>
                  <a:srgbClr val="3366CC"/>
                </a:solidFill>
                <a:hlinkClick r:id="rId7"/>
              </a:rPr>
              <a:t>Գրհամ բերդը</a:t>
            </a:r>
            <a:r>
              <a:t>, </a:t>
            </a:r>
            <a:r>
              <a:rPr>
                <a:solidFill>
                  <a:srgbClr val="3366CC"/>
                </a:solidFill>
                <a:hlinkClick r:id="rId8"/>
              </a:rPr>
              <a:t>Կապան բերդաքաղաքը</a:t>
            </a:r>
            <a:r>
              <a:t>։ Վերջինս 10-րդ դարի վերջից դառնում է իշխանանիստ՝ փոխարինելով Շաղատին։ Ամրացվում են հնուց գոյություն ունեցող </a:t>
            </a:r>
            <a:r>
              <a:rPr>
                <a:solidFill>
                  <a:srgbClr val="3366CC"/>
                </a:solidFill>
                <a:hlinkClick r:id="rId9"/>
              </a:rPr>
              <a:t>Ճահուկի</a:t>
            </a:r>
            <a:r>
              <a:t>, </a:t>
            </a:r>
            <a:r>
              <a:rPr>
                <a:solidFill>
                  <a:srgbClr val="3366CC"/>
                </a:solidFill>
                <a:hlinkClick r:id="rId10"/>
              </a:rPr>
              <a:t>Երնջակի</a:t>
            </a:r>
            <a:r>
              <a:t>, </a:t>
            </a:r>
            <a:r>
              <a:rPr>
                <a:solidFill>
                  <a:srgbClr val="3366CC"/>
                </a:solidFill>
                <a:hlinkClick r:id="rId11"/>
              </a:rPr>
              <a:t>Խոռունիի</a:t>
            </a:r>
            <a:r>
              <a:t>, </a:t>
            </a:r>
            <a:r>
              <a:rPr>
                <a:solidFill>
                  <a:srgbClr val="3366CC"/>
                </a:solidFill>
                <a:hlinkClick r:id="rId12"/>
              </a:rPr>
              <a:t>Շլորուտի</a:t>
            </a:r>
            <a:r>
              <a:t> և այլ ամրոցներ։ Կառուցվում են մի քանի եկեղեցիներ, որոնցից հայտնի էին </a:t>
            </a:r>
            <a:r>
              <a:rPr>
                <a:solidFill>
                  <a:srgbClr val="3366CC"/>
                </a:solidFill>
                <a:hlinkClick r:id="rId13"/>
              </a:rPr>
              <a:t>Խոտակերացը</a:t>
            </a:r>
            <a:r>
              <a:t>, Նախիջևանի </a:t>
            </a:r>
            <a:r>
              <a:rPr>
                <a:solidFill>
                  <a:srgbClr val="3366CC"/>
                </a:solidFill>
                <a:hlinkClick r:id="rId14"/>
              </a:rPr>
              <a:t>Կարմիր</a:t>
            </a:r>
            <a:r>
              <a:t>, </a:t>
            </a:r>
            <a:r>
              <a:rPr>
                <a:solidFill>
                  <a:srgbClr val="3366CC"/>
                </a:solidFill>
                <a:hlinkClick r:id="rId15"/>
              </a:rPr>
              <a:t>Հազարաբյուրացը</a:t>
            </a:r>
            <a:r>
              <a:t>, </a:t>
            </a:r>
            <a:r>
              <a:rPr>
                <a:solidFill>
                  <a:srgbClr val="3366CC"/>
                </a:solidFill>
                <a:hlinkClick r:id="rId16"/>
              </a:rPr>
              <a:t>Հերմոնիը</a:t>
            </a:r>
            <a:r>
              <a:t> վանքերը, </a:t>
            </a:r>
            <a:r>
              <a:rPr>
                <a:solidFill>
                  <a:srgbClr val="3366CC"/>
                </a:solidFill>
                <a:hlinkClick r:id="rId17"/>
              </a:rPr>
              <a:t>Վահանավանքը</a:t>
            </a:r>
            <a:r>
              <a:t> և </a:t>
            </a:r>
            <a:r>
              <a:rPr>
                <a:solidFill>
                  <a:srgbClr val="3366CC"/>
                </a:solidFill>
                <a:hlinkClick r:id="rId18"/>
              </a:rPr>
              <a:t>Քարեվանքը</a:t>
            </a:r>
            <a:r>
              <a:rPr sz="900">
                <a:solidFill>
                  <a:srgbClr val="3366CC"/>
                </a:solidFill>
              </a:rPr>
              <a:t>[15]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Վաղ շրջան"/>
          <p:cNvSpPr txBox="1">
            <a:spLocks noGrp="1"/>
          </p:cNvSpPr>
          <p:nvPr>
            <p:ph type="title"/>
          </p:nvPr>
        </p:nvSpPr>
        <p:spPr>
          <a:xfrm>
            <a:off x="614065" y="448423"/>
            <a:ext cx="9757338" cy="2540001"/>
          </a:xfrm>
          <a:prstGeom prst="rect">
            <a:avLst/>
          </a:prstGeom>
        </p:spPr>
        <p:txBody>
          <a:bodyPr/>
          <a:lstStyle>
            <a:lvl1pPr>
              <a:defRPr sz="12800" spc="-128"/>
            </a:lvl1pPr>
          </a:lstStyle>
          <a:p>
            <a:r>
              <a:t>Վաղ շրջան</a:t>
            </a:r>
          </a:p>
        </p:txBody>
      </p:sp>
      <p:pic>
        <p:nvPicPr>
          <p:cNvPr id="187" name="IMG_5247.jpeg" descr="IMG_5247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3352" r="13352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88" name="12-րդ դարի երկրորդ կեսին Հայաստանում մնացել էին մի քանի կիսանկախ իշխանական տներ։ Զաքարյանները, ովքեր ծագում էին Արծրունիներից, ամուր դիրքեր էին հաստատել վրաց արքունիքում։ Զորահրամանատար Սարգիս Զաքարյանի որդիները՝ Զաքարե Բ ամիրսպասալարը և Իվանե Ա աթաբեկը,"/>
          <p:cNvSpPr txBox="1">
            <a:spLocks noGrp="1"/>
          </p:cNvSpPr>
          <p:nvPr>
            <p:ph type="body" sz="half" idx="1"/>
          </p:nvPr>
        </p:nvSpPr>
        <p:spPr>
          <a:xfrm>
            <a:off x="1219200" y="2966252"/>
            <a:ext cx="9753600" cy="9467048"/>
          </a:xfrm>
          <a:prstGeom prst="rect">
            <a:avLst/>
          </a:prstGeom>
        </p:spPr>
        <p:txBody>
          <a:bodyPr/>
          <a:lstStyle/>
          <a:p>
            <a:pPr algn="l" defTabSz="1779987">
              <a:lnSpc>
                <a:spcPct val="90000"/>
              </a:lnSpc>
              <a:spcBef>
                <a:spcPts val="1700"/>
              </a:spcBef>
              <a:defRPr sz="3212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rPr>
                <a:solidFill>
                  <a:srgbClr val="6B4BA1"/>
                </a:solidFill>
                <a:hlinkClick r:id="rId3"/>
              </a:rPr>
              <a:t>12-րդ դարի</a:t>
            </a:r>
            <a:r>
              <a:t> երկրորդ կեսին Հայաստանում մնացել էին մի քանի կիսանկախ իշխանական տներ։ </a:t>
            </a:r>
            <a:r>
              <a:rPr>
                <a:solidFill>
                  <a:srgbClr val="3366CC"/>
                </a:solidFill>
                <a:hlinkClick r:id="rId4"/>
              </a:rPr>
              <a:t>Զաքարյանները</a:t>
            </a:r>
            <a:r>
              <a:t>, ովքեր ծագում էին Արծրունիներից, ամուր դիրքեր էին հաստատել վրաց արքունիքում։ Զորահրամանատար </a:t>
            </a:r>
            <a:r>
              <a:rPr>
                <a:solidFill>
                  <a:srgbClr val="3366CC"/>
                </a:solidFill>
                <a:hlinkClick r:id="rId5"/>
              </a:rPr>
              <a:t>Սարգիս Զաքարյանի</a:t>
            </a:r>
            <a:r>
              <a:t> որդիները՝ </a:t>
            </a:r>
            <a:r>
              <a:rPr>
                <a:solidFill>
                  <a:srgbClr val="3366CC"/>
                </a:solidFill>
                <a:hlinkClick r:id="rId6"/>
              </a:rPr>
              <a:t>Զաքարե Բ</a:t>
            </a:r>
            <a:r>
              <a:t> ամիրսպասալարը և </a:t>
            </a:r>
            <a:r>
              <a:rPr>
                <a:solidFill>
                  <a:srgbClr val="3366CC"/>
                </a:solidFill>
                <a:hlinkClick r:id="rId7"/>
              </a:rPr>
              <a:t>Իվանե Ա</a:t>
            </a:r>
            <a:r>
              <a:t> աթաբեկը, գլխավորում են հայ ժողովրդի պայքարը։ 12-րդ դարի վերջին և 13-րդ դարի սկզբին ազատագրվում են պատմական </a:t>
            </a:r>
            <a:r>
              <a:rPr>
                <a:solidFill>
                  <a:srgbClr val="3366CC"/>
                </a:solidFill>
                <a:hlinkClick r:id="rId8"/>
              </a:rPr>
              <a:t>Այրարատ</a:t>
            </a:r>
            <a:r>
              <a:t>, </a:t>
            </a:r>
            <a:r>
              <a:rPr>
                <a:solidFill>
                  <a:srgbClr val="3366CC"/>
                </a:solidFill>
                <a:hlinkClick r:id="rId9"/>
              </a:rPr>
              <a:t>Գուգարք</a:t>
            </a:r>
            <a:r>
              <a:t>, </a:t>
            </a:r>
            <a:r>
              <a:rPr>
                <a:solidFill>
                  <a:srgbClr val="3366CC"/>
                </a:solidFill>
                <a:hlinkClick r:id="rId10"/>
              </a:rPr>
              <a:t>Տայք</a:t>
            </a:r>
            <a:r>
              <a:t>, </a:t>
            </a:r>
            <a:r>
              <a:rPr>
                <a:solidFill>
                  <a:srgbClr val="3366CC"/>
                </a:solidFill>
                <a:hlinkClick r:id="rId11"/>
              </a:rPr>
              <a:t>Սյունիք</a:t>
            </a:r>
            <a:r>
              <a:t> և </a:t>
            </a:r>
            <a:r>
              <a:rPr>
                <a:solidFill>
                  <a:srgbClr val="3366CC"/>
                </a:solidFill>
                <a:hlinkClick r:id="rId12"/>
              </a:rPr>
              <a:t>Արցախ</a:t>
            </a:r>
            <a:r>
              <a:t> նահանգներն ամբողջությամբ, ինչպես նաև </a:t>
            </a:r>
            <a:r>
              <a:rPr>
                <a:solidFill>
                  <a:srgbClr val="3366CC"/>
                </a:solidFill>
                <a:hlinkClick r:id="rId13"/>
              </a:rPr>
              <a:t>Ուտիք</a:t>
            </a:r>
            <a:r>
              <a:t> և </a:t>
            </a:r>
            <a:r>
              <a:rPr>
                <a:solidFill>
                  <a:srgbClr val="3366CC"/>
                </a:solidFill>
                <a:hlinkClick r:id="rId14"/>
              </a:rPr>
              <a:t>Վասպուրական</a:t>
            </a:r>
            <a:r>
              <a:t> նահանգների մի մասը։ Այդպես ստեղծվում է Զաքարյան իշխանապետությունը՝ վրաց </a:t>
            </a:r>
            <a:r>
              <a:rPr>
                <a:solidFill>
                  <a:srgbClr val="3366CC"/>
                </a:solidFill>
                <a:hlinkClick r:id="rId15"/>
              </a:rPr>
              <a:t>Բագրատիոնիների</a:t>
            </a:r>
            <a:r>
              <a:t> թագավորության ներքո։ Սելջուկյան արշավանքների օրոք ընդհատված շինարարական աշխատանքները նոր թափ առան</a:t>
            </a:r>
            <a:r>
              <a:rPr sz="876">
                <a:solidFill>
                  <a:srgbClr val="3366CC"/>
                </a:solidFill>
              </a:rPr>
              <a:t>[2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Զարգացած միջնադարի հայկական ճարտարապետություն"/>
          <p:cNvSpPr txBox="1">
            <a:spLocks noGrp="1"/>
          </p:cNvSpPr>
          <p:nvPr>
            <p:ph type="title"/>
          </p:nvPr>
        </p:nvSpPr>
        <p:spPr>
          <a:xfrm>
            <a:off x="612230" y="879327"/>
            <a:ext cx="9757338" cy="2540001"/>
          </a:xfrm>
          <a:prstGeom prst="rect">
            <a:avLst/>
          </a:prstGeom>
        </p:spPr>
        <p:txBody>
          <a:bodyPr/>
          <a:lstStyle>
            <a:lvl1pPr defTabSz="1024127">
              <a:defRPr sz="5376" spc="-53"/>
            </a:lvl1pPr>
          </a:lstStyle>
          <a:p>
            <a:r>
              <a:t>Զարգացած միջնադարի հայկական ճարտարապետություն</a:t>
            </a:r>
          </a:p>
        </p:txBody>
      </p:sp>
      <p:pic>
        <p:nvPicPr>
          <p:cNvPr id="155" name="IMG_5238.jpeg" descr="IMG_5238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8883" b="8883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56" name="9-14-րդ դարերում պատմական հայրենիքում և Կիլիկիայում ձևավորված հայկական ճարտարապետություն[1]։ Դա հայկական միջնադարյան ճարտարապետության երկրորդ՝ միջին փուլն է (վաղ՝ 4-8-րդ դարեր, զարգացած՝ 9-14-րդ դարեր, ուշ՝ 15-17-րդ դարեր)։ Այդ շրջանի հայկական մշակույթն "/>
          <p:cNvSpPr txBox="1">
            <a:spLocks noGrp="1"/>
          </p:cNvSpPr>
          <p:nvPr>
            <p:ph type="body" sz="half" idx="1"/>
          </p:nvPr>
        </p:nvSpPr>
        <p:spPr>
          <a:xfrm>
            <a:off x="614098" y="3655698"/>
            <a:ext cx="9753601" cy="9380868"/>
          </a:xfrm>
          <a:prstGeom prst="rect">
            <a:avLst/>
          </a:prstGeom>
        </p:spPr>
        <p:txBody>
          <a:bodyPr/>
          <a:lstStyle/>
          <a:p>
            <a:pPr algn="l" defTabSz="2170121">
              <a:lnSpc>
                <a:spcPct val="90000"/>
              </a:lnSpc>
              <a:spcBef>
                <a:spcPts val="2100"/>
              </a:spcBef>
              <a:defRPr sz="3916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9-14-րդ դարերում </a:t>
            </a:r>
            <a:r>
              <a:rPr>
                <a:solidFill>
                  <a:srgbClr val="3366CC"/>
                </a:solidFill>
                <a:hlinkClick r:id="rId3"/>
              </a:rPr>
              <a:t>պատմական հայրենիքում</a:t>
            </a:r>
            <a:r>
              <a:t> և </a:t>
            </a:r>
            <a:r>
              <a:rPr>
                <a:solidFill>
                  <a:srgbClr val="3366CC"/>
                </a:solidFill>
                <a:hlinkClick r:id="rId4"/>
              </a:rPr>
              <a:t>Կիլիկիայում</a:t>
            </a:r>
            <a:r>
              <a:t> ձևավորված </a:t>
            </a:r>
            <a:r>
              <a:rPr>
                <a:solidFill>
                  <a:srgbClr val="3366CC"/>
                </a:solidFill>
                <a:hlinkClick r:id="rId5"/>
              </a:rPr>
              <a:t>հայկական ճարտարապետություն</a:t>
            </a:r>
            <a:r>
              <a:rPr sz="1068">
                <a:solidFill>
                  <a:srgbClr val="3366CC"/>
                </a:solidFill>
              </a:rPr>
              <a:t>[1]</a:t>
            </a:r>
            <a:r>
              <a:t>։ Դա հայկական միջնադարյան ճարտարապետության երկրորդ՝ միջին փուլն է (</a:t>
            </a:r>
            <a:r>
              <a:rPr>
                <a:solidFill>
                  <a:srgbClr val="3366CC"/>
                </a:solidFill>
                <a:hlinkClick r:id="rId6"/>
              </a:rPr>
              <a:t>վաղ</a:t>
            </a:r>
            <a:r>
              <a:t>՝ 4-8-րդ դարեր, զարգացած՝ 9-14-րդ դարեր, </a:t>
            </a:r>
            <a:r>
              <a:rPr>
                <a:solidFill>
                  <a:srgbClr val="3366CC"/>
                </a:solidFill>
                <a:hlinkClick r:id="rId7"/>
              </a:rPr>
              <a:t>ուշ</a:t>
            </a:r>
            <a:r>
              <a:t>՝ 15-17-րդ դարեր)։ Այդ շրջանի </a:t>
            </a:r>
            <a:r>
              <a:rPr>
                <a:solidFill>
                  <a:srgbClr val="DD3333"/>
                </a:solidFill>
                <a:hlinkClick r:id="rId8"/>
              </a:rPr>
              <a:t>հայկական մշակույթն</a:t>
            </a:r>
            <a:r>
              <a:t> ընդունված է ուսումնասիրել երեք փուլով. </a:t>
            </a:r>
            <a:r>
              <a:rPr>
                <a:solidFill>
                  <a:srgbClr val="3366CC"/>
                </a:solidFill>
                <a:hlinkClick r:id="rId9"/>
              </a:rPr>
              <a:t>Բագրատունիների թագավորություն</a:t>
            </a:r>
            <a:r>
              <a:t> (885-1045), Կիլիկյան Հայաստան (</a:t>
            </a:r>
            <a:r>
              <a:rPr>
                <a:solidFill>
                  <a:srgbClr val="3366CC"/>
                </a:solidFill>
                <a:hlinkClick r:id="rId10"/>
              </a:rPr>
              <a:t>իշխանություն</a:t>
            </a:r>
            <a:r>
              <a:t> և </a:t>
            </a:r>
            <a:r>
              <a:rPr>
                <a:solidFill>
                  <a:srgbClr val="3366CC"/>
                </a:solidFill>
                <a:hlinkClick r:id="rId11"/>
              </a:rPr>
              <a:t>թագավորություն</a:t>
            </a:r>
            <a:r>
              <a:t>՝ 1080-1375) և </a:t>
            </a:r>
            <a:r>
              <a:rPr>
                <a:solidFill>
                  <a:srgbClr val="3366CC"/>
                </a:solidFill>
                <a:hlinkClick r:id="rId12"/>
              </a:rPr>
              <a:t>Զաքարյան իշխանապետություն</a:t>
            </a:r>
            <a:r>
              <a:t> (1200-1261)։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Հայաստանը զարգացած միջնադարում"/>
          <p:cNvSpPr txBox="1">
            <a:spLocks noGrp="1"/>
          </p:cNvSpPr>
          <p:nvPr>
            <p:ph type="title"/>
          </p:nvPr>
        </p:nvSpPr>
        <p:spPr>
          <a:xfrm>
            <a:off x="612230" y="620784"/>
            <a:ext cx="9757338" cy="2540001"/>
          </a:xfrm>
          <a:prstGeom prst="rect">
            <a:avLst/>
          </a:prstGeom>
        </p:spPr>
        <p:txBody>
          <a:bodyPr/>
          <a:lstStyle>
            <a:lvl1pPr defTabSz="1097279">
              <a:defRPr sz="5760" spc="-57"/>
            </a:lvl1pPr>
          </a:lstStyle>
          <a:p>
            <a:r>
              <a:t>Հայաստանը զարգացած միջնադարում</a:t>
            </a:r>
          </a:p>
        </p:txBody>
      </p:sp>
      <p:pic>
        <p:nvPicPr>
          <p:cNvPr id="159" name="IMG_5239.jpeg" descr="IMG_5239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3352" r="13352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60" name="Հնուց ի վեր Հայկական լեռնաշխարհում գործող համահայկական պետությունը, որը ղեկավարվել էր երեք արքայատոհմերի կողմից[Ն 1] ավելի քան մեկ հազարամյակ՝ մ.թ.ա. 570 - մ.թ. 428 թվականներ, վաղ միջնադարում վերացել էր։ Հայաստանը երկու անգամ (387, 591) բաժանվել էր Հռոմե"/>
          <p:cNvSpPr txBox="1">
            <a:spLocks noGrp="1"/>
          </p:cNvSpPr>
          <p:nvPr>
            <p:ph type="body" sz="half" idx="1"/>
          </p:nvPr>
        </p:nvSpPr>
        <p:spPr>
          <a:xfrm>
            <a:off x="614098" y="3310975"/>
            <a:ext cx="9753601" cy="9768682"/>
          </a:xfrm>
          <a:prstGeom prst="rect">
            <a:avLst/>
          </a:prstGeom>
        </p:spPr>
        <p:txBody>
          <a:bodyPr/>
          <a:lstStyle/>
          <a:p>
            <a:pPr algn="l" defTabSz="2243271">
              <a:lnSpc>
                <a:spcPct val="90000"/>
              </a:lnSpc>
              <a:spcBef>
                <a:spcPts val="2200"/>
              </a:spcBef>
              <a:defRPr sz="4048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Հնուց ի վեր </a:t>
            </a:r>
            <a:r>
              <a:rPr>
                <a:solidFill>
                  <a:srgbClr val="3366CC"/>
                </a:solidFill>
                <a:hlinkClick r:id="rId3"/>
              </a:rPr>
              <a:t>Հայկական լեռնաշխարհում</a:t>
            </a:r>
            <a:r>
              <a:t> գործող համահայկական պետությունը, որը ղեկավարվել էր երեք արքայատոհմերի կողմից</a:t>
            </a:r>
            <a:r>
              <a:rPr sz="1104">
                <a:solidFill>
                  <a:srgbClr val="3366CC"/>
                </a:solidFill>
              </a:rPr>
              <a:t>[Ն 1]</a:t>
            </a:r>
            <a:r>
              <a:t> ավելի քան մեկ հազարամյակ՝ մ.թ.ա. 570 - մ.թ. 428 թվականներ, </a:t>
            </a:r>
            <a:r>
              <a:rPr>
                <a:solidFill>
                  <a:srgbClr val="3366CC"/>
                </a:solidFill>
                <a:hlinkClick r:id="rId4"/>
              </a:rPr>
              <a:t>վաղ միջնադարում</a:t>
            </a:r>
            <a:r>
              <a:t> վերացել էր։ Հայաստանը երկու անգամ (</a:t>
            </a:r>
            <a:r>
              <a:rPr>
                <a:solidFill>
                  <a:srgbClr val="3366CC"/>
                </a:solidFill>
                <a:hlinkClick r:id="rId5"/>
              </a:rPr>
              <a:t>387</a:t>
            </a:r>
            <a:r>
              <a:t>, </a:t>
            </a:r>
            <a:r>
              <a:rPr>
                <a:solidFill>
                  <a:srgbClr val="3366CC"/>
                </a:solidFill>
                <a:hlinkClick r:id="rId6"/>
              </a:rPr>
              <a:t>591</a:t>
            </a:r>
            <a:r>
              <a:t>) բաժանվել էր </a:t>
            </a:r>
            <a:r>
              <a:rPr>
                <a:solidFill>
                  <a:srgbClr val="3366CC"/>
                </a:solidFill>
                <a:hlinkClick r:id="rId7"/>
              </a:rPr>
              <a:t>Հռոմեական</a:t>
            </a:r>
            <a:r>
              <a:t> (395 թվականից՝ </a:t>
            </a:r>
            <a:r>
              <a:rPr>
                <a:solidFill>
                  <a:srgbClr val="3366CC"/>
                </a:solidFill>
                <a:hlinkClick r:id="rId8"/>
              </a:rPr>
              <a:t>Բյուզանդական</a:t>
            </a:r>
            <a:r>
              <a:t>) կայսրության և </a:t>
            </a:r>
            <a:r>
              <a:rPr>
                <a:solidFill>
                  <a:srgbClr val="3366CC"/>
                </a:solidFill>
                <a:hlinkClick r:id="rId9"/>
              </a:rPr>
              <a:t>Սասանյան Պարսկաստանի</a:t>
            </a:r>
            <a:r>
              <a:t> միջև, ապա միավորվել և դարձել </a:t>
            </a:r>
            <a:r>
              <a:rPr>
                <a:solidFill>
                  <a:srgbClr val="3366CC"/>
                </a:solidFill>
                <a:hlinkClick r:id="rId10"/>
              </a:rPr>
              <a:t>Արաբական խալիֆայության</a:t>
            </a:r>
            <a:r>
              <a:t> վարչական միավոր՝ </a:t>
            </a:r>
            <a:r>
              <a:rPr>
                <a:solidFill>
                  <a:srgbClr val="3366CC"/>
                </a:solidFill>
                <a:hlinkClick r:id="rId11"/>
              </a:rPr>
              <a:t>Արմինիա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Հայ իշխանական տների, մասնավորապես՝ Բագրատունիների, Սյունիների ու Արծրունիների պայքարի շնորհիվ վերականգնվում է համահայկական պետությունը՝ Բագրատունիների թագավորությունը (885-1045)։ Երկրում տեղի է ունենում քաղաքական և տնտեսական առաջընթաց, որը հանգեցնում է մ"/>
          <p:cNvSpPr txBox="1">
            <a:spLocks noGrp="1"/>
          </p:cNvSpPr>
          <p:nvPr>
            <p:ph type="subTitle" idx="1"/>
          </p:nvPr>
        </p:nvSpPr>
        <p:spPr>
          <a:xfrm>
            <a:off x="1219200" y="1448741"/>
            <a:ext cx="21945600" cy="11730482"/>
          </a:xfrm>
          <a:prstGeom prst="rect">
            <a:avLst/>
          </a:prstGeom>
        </p:spPr>
        <p:txBody>
          <a:bodyPr/>
          <a:lstStyle/>
          <a:p>
            <a:pPr algn="l" defTabSz="2438338">
              <a:lnSpc>
                <a:spcPct val="90000"/>
              </a:lnSpc>
              <a:spcBef>
                <a:spcPts val="2400"/>
              </a:spcBef>
              <a:defRPr sz="4400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Հայ իշխանական տների, մասնավորապես՝ </a:t>
            </a:r>
            <a:r>
              <a:rPr>
                <a:solidFill>
                  <a:srgbClr val="3366CC"/>
                </a:solidFill>
                <a:hlinkClick r:id="rId2"/>
              </a:rPr>
              <a:t>Բագրատունիների</a:t>
            </a:r>
            <a:r>
              <a:t>, </a:t>
            </a:r>
            <a:r>
              <a:rPr>
                <a:solidFill>
                  <a:srgbClr val="3366CC"/>
                </a:solidFill>
                <a:hlinkClick r:id="rId3"/>
              </a:rPr>
              <a:t>Սյունիների</a:t>
            </a:r>
            <a:r>
              <a:t> ու </a:t>
            </a:r>
            <a:r>
              <a:rPr>
                <a:solidFill>
                  <a:srgbClr val="3366CC"/>
                </a:solidFill>
                <a:hlinkClick r:id="rId4"/>
              </a:rPr>
              <a:t>Արծրունիների</a:t>
            </a:r>
            <a:r>
              <a:t> պայքարի շնորհիվ վերականգնվում է համահայկական պետությունը՝ </a:t>
            </a:r>
            <a:r>
              <a:rPr>
                <a:solidFill>
                  <a:srgbClr val="3366CC"/>
                </a:solidFill>
                <a:hlinkClick r:id="rId5"/>
              </a:rPr>
              <a:t>Բագրատունիների թագավորությունը</a:t>
            </a:r>
            <a:r>
              <a:t> (885-1045)։ Երկրում տեղի է ունենում քաղաքական և տնտեսական առաջընթաց, որը հանգեցնում է մշակութային վերածնունդին ու արվեստի զարգացմանը</a:t>
            </a:r>
            <a:r>
              <a:rPr sz="1200">
                <a:solidFill>
                  <a:srgbClr val="3366CC"/>
                </a:solidFill>
              </a:rPr>
              <a:t>[2]</a:t>
            </a:r>
            <a:r>
              <a:t>։ Պետականության վերականգնումից ու ամրապնդումից հետո հայ թագավորները սկսում են հովանավորել </a:t>
            </a:r>
            <a:r>
              <a:rPr>
                <a:solidFill>
                  <a:srgbClr val="3366CC"/>
                </a:solidFill>
                <a:hlinkClick r:id="rId6"/>
              </a:rPr>
              <a:t>հայկական դպրոցը</a:t>
            </a:r>
            <a:r>
              <a:t>, գիտության ու արվեստի զարգացումը։ Զարգացած միջնադարում առաջանում են նոր քաղաքներ, որոնք կարիք ունեին աշխարհիկ կրթություն ստացած, </a:t>
            </a:r>
            <a:r>
              <a:rPr>
                <a:solidFill>
                  <a:srgbClr val="3366CC"/>
                </a:solidFill>
                <a:hlinkClick r:id="rId7"/>
              </a:rPr>
              <a:t>բնական գիտություններին</a:t>
            </a:r>
            <a:r>
              <a:t>, </a:t>
            </a:r>
            <a:r>
              <a:rPr>
                <a:solidFill>
                  <a:srgbClr val="3366CC"/>
                </a:solidFill>
                <a:hlinkClick r:id="rId8"/>
              </a:rPr>
              <a:t>իրավագիտությանն</a:t>
            </a:r>
            <a:r>
              <a:t> ու </a:t>
            </a:r>
            <a:r>
              <a:rPr>
                <a:solidFill>
                  <a:srgbClr val="3366CC"/>
                </a:solidFill>
                <a:hlinkClick r:id="rId9"/>
              </a:rPr>
              <a:t>բժշկագիտությանը</a:t>
            </a:r>
            <a:r>
              <a:t> տեղյակ մարդկանց։ Հարևան քրիստոնեադավան և իսլամադավան երկրների հետ շփման արդյունքում ավելի է կատարելագործվում հայկական մշակույթը։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Ուշ շրջան"/>
          <p:cNvSpPr txBox="1">
            <a:spLocks noGrp="1"/>
          </p:cNvSpPr>
          <p:nvPr>
            <p:ph type="title"/>
          </p:nvPr>
        </p:nvSpPr>
        <p:spPr>
          <a:xfrm>
            <a:off x="497127" y="-413385"/>
            <a:ext cx="9757338" cy="2540001"/>
          </a:xfrm>
          <a:prstGeom prst="rect">
            <a:avLst/>
          </a:prstGeom>
        </p:spPr>
        <p:txBody>
          <a:bodyPr/>
          <a:lstStyle/>
          <a:p>
            <a:r>
              <a:t>Ուշ շրջան</a:t>
            </a:r>
          </a:p>
        </p:txBody>
      </p:sp>
      <p:pic>
        <p:nvPicPr>
          <p:cNvPr id="165" name="IMG_5241.jpeg" descr="IMG_5241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2375" r="2375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66" name="Բագրատունիների թագավորության գոյության ընթացքում (10-րդ դար) երկիրը բաժանվել էր մի քանի թագավորությունների և իշխանությունների, որոնք պետության կործանումից հետո դրանք անցնում են նախ Բյուզանդական կայսրության, ապա՝ Սելջուկյան սուլթանության կազմ։ 12-րդ դարու"/>
          <p:cNvSpPr txBox="1">
            <a:spLocks noGrp="1"/>
          </p:cNvSpPr>
          <p:nvPr>
            <p:ph type="body" sz="half" idx="1"/>
          </p:nvPr>
        </p:nvSpPr>
        <p:spPr>
          <a:xfrm>
            <a:off x="671357" y="2362985"/>
            <a:ext cx="10098324" cy="10587400"/>
          </a:xfrm>
          <a:prstGeom prst="rect">
            <a:avLst/>
          </a:prstGeom>
        </p:spPr>
        <p:txBody>
          <a:bodyPr/>
          <a:lstStyle/>
          <a:p>
            <a:pPr algn="l" defTabSz="1755604">
              <a:lnSpc>
                <a:spcPct val="90000"/>
              </a:lnSpc>
              <a:spcBef>
                <a:spcPts val="1700"/>
              </a:spcBef>
              <a:defRPr sz="3168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Բագրատունիների թագավորության գոյության ընթացքում (10-րդ դար) երկիրը բաժանվել էր մի քանի թագավորությունների և իշխանությունների, որոնք պետության կործանումից հետո դրանք անցնում են նախ </a:t>
            </a:r>
            <a:r>
              <a:rPr>
                <a:solidFill>
                  <a:srgbClr val="3366CC"/>
                </a:solidFill>
                <a:hlinkClick r:id="rId3"/>
              </a:rPr>
              <a:t>Բյուզանդական կայսրության</a:t>
            </a:r>
            <a:r>
              <a:t>, ապա՝ </a:t>
            </a:r>
            <a:r>
              <a:rPr>
                <a:solidFill>
                  <a:srgbClr val="3366CC"/>
                </a:solidFill>
                <a:hlinkClick r:id="rId4"/>
              </a:rPr>
              <a:t>Սելջուկյան սուլթանության</a:t>
            </a:r>
            <a:r>
              <a:t> կազմ։ 12-րդ դարում վրաց միապետերի, մասնավորապես՝ </a:t>
            </a:r>
            <a:r>
              <a:rPr>
                <a:solidFill>
                  <a:srgbClr val="3366CC"/>
                </a:solidFill>
                <a:hlinkClick r:id="rId5"/>
              </a:rPr>
              <a:t>Դավիթ Շինարարի</a:t>
            </a:r>
            <a:r>
              <a:t> (1089-1125) և </a:t>
            </a:r>
            <a:r>
              <a:rPr>
                <a:solidFill>
                  <a:srgbClr val="3366CC"/>
                </a:solidFill>
                <a:hlinkClick r:id="rId6"/>
              </a:rPr>
              <a:t>Թամար թագուհու</a:t>
            </a:r>
            <a:r>
              <a:t> (1184-1213) շնորհիվ, հյուսիսային և արևելյան Հայաստանի մեծ մասն ազատագրվում է վրաց զորքերի հրամանատար </a:t>
            </a:r>
            <a:r>
              <a:rPr>
                <a:solidFill>
                  <a:srgbClr val="3366CC"/>
                </a:solidFill>
                <a:hlinkClick r:id="rId7"/>
              </a:rPr>
              <a:t>Սարգիս Զաքարյանի</a:t>
            </a:r>
            <a:r>
              <a:t>, ապա՝ իր որդիների՝ </a:t>
            </a:r>
            <a:r>
              <a:rPr>
                <a:solidFill>
                  <a:srgbClr val="3366CC"/>
                </a:solidFill>
                <a:hlinkClick r:id="rId8"/>
              </a:rPr>
              <a:t>Զաքարեի</a:t>
            </a:r>
            <a:r>
              <a:t> ու </a:t>
            </a:r>
            <a:r>
              <a:rPr>
                <a:solidFill>
                  <a:srgbClr val="3366CC"/>
                </a:solidFill>
                <a:hlinkClick r:id="rId9"/>
              </a:rPr>
              <a:t>Իվանեի</a:t>
            </a:r>
            <a:r>
              <a:t> գլխավորությամբ</a:t>
            </a:r>
            <a:r>
              <a:rPr sz="864">
                <a:solidFill>
                  <a:srgbClr val="3366CC"/>
                </a:solidFill>
              </a:rPr>
              <a:t>[3]</a:t>
            </a:r>
            <a:r>
              <a:t>։ Այդպես վրաց թագավորության կազմում վերականգնվում է հայոց պետության մի մասը՝ </a:t>
            </a:r>
            <a:r>
              <a:rPr>
                <a:solidFill>
                  <a:srgbClr val="3366CC"/>
                </a:solidFill>
                <a:hlinkClick r:id="rId10"/>
              </a:rPr>
              <a:t>Զաքարյան իշխանապետությունը</a:t>
            </a:r>
            <a:r>
              <a:rPr sz="864">
                <a:solidFill>
                  <a:srgbClr val="3366CC"/>
                </a:solidFill>
              </a:rPr>
              <a:t>[4]</a:t>
            </a:r>
            <a:r>
              <a:t>։ Միաժամանակ բուն Հայկական լեռնաշխարհի սահմաններից դուրս գտնվող </a:t>
            </a:r>
            <a:r>
              <a:rPr>
                <a:solidFill>
                  <a:srgbClr val="3366CC"/>
                </a:solidFill>
                <a:hlinkClick r:id="rId11"/>
              </a:rPr>
              <a:t>Կիլիկիայի հայկական իշխանությունը</a:t>
            </a:r>
            <a:r>
              <a:t> վերածվում է </a:t>
            </a:r>
            <a:r>
              <a:rPr>
                <a:solidFill>
                  <a:srgbClr val="3366CC"/>
                </a:solidFill>
                <a:hlinkClick r:id="rId12"/>
              </a:rPr>
              <a:t>թագավորության</a:t>
            </a:r>
            <a:r>
              <a:t>՝ ամուր կապ հաստատելով Միջերկրական ծովի արևելյան ափին ձևավորված </a:t>
            </a:r>
            <a:r>
              <a:rPr>
                <a:solidFill>
                  <a:srgbClr val="3366CC"/>
                </a:solidFill>
                <a:hlinkClick r:id="rId13"/>
              </a:rPr>
              <a:t>խաչակրաց պետությունների</a:t>
            </a:r>
            <a:r>
              <a:t> հետ</a:t>
            </a:r>
            <a:r>
              <a:rPr sz="864">
                <a:solidFill>
                  <a:srgbClr val="3366CC"/>
                </a:solidFill>
              </a:rPr>
              <a:t>[5]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G_5242.jpeg" descr="IMG_5242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11584" b="11584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69" name="Այդպիսով՝ ամբողջ զարգացած միջնադարի ընթացքում՝ 9-14-րդ դարերում, Պատմական Հայաստանում ու դրան կից տարածքներում, եղել են լուրջ նախադրյալներ՝ հայկական մշակույթի ու արվեստի զարգացման համար։ Դա առաջին հերթին արտացոլվել է ճարտարապետության ու շինարարության վրա"/>
          <p:cNvSpPr txBox="1">
            <a:spLocks noGrp="1"/>
          </p:cNvSpPr>
          <p:nvPr>
            <p:ph type="body" sz="half" idx="1"/>
          </p:nvPr>
        </p:nvSpPr>
        <p:spPr>
          <a:xfrm>
            <a:off x="1219200" y="1282700"/>
            <a:ext cx="9753600" cy="11150600"/>
          </a:xfrm>
          <a:prstGeom prst="rect">
            <a:avLst/>
          </a:prstGeom>
        </p:spPr>
        <p:txBody>
          <a:bodyPr/>
          <a:lstStyle/>
          <a:p>
            <a:pPr algn="l" defTabSz="2292038">
              <a:lnSpc>
                <a:spcPct val="90000"/>
              </a:lnSpc>
              <a:spcBef>
                <a:spcPts val="2200"/>
              </a:spcBef>
              <a:defRPr sz="4136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Այդպիսով՝ ամբողջ զարգացած միջնադարի ընթացքում՝ 9-14-րդ դարերում, Պատմական Հայաստանում ու դրան կից տարածքներում, եղել են լուրջ նախադրյալներ՝ հայկական մշակույթի ու արվեստի զարգացման համար։ Դա առաջին հերթին արտացոլվել է ճարտարապետության ու շինարարության վրա. այդ ժամանակահատվածում ստեղծվել են Հայաստանի առավել հայտնի կոթողները, վանական համալիրներն ու ամրոցները, ինչպես նաև՝ ձևավորվել է հայկական ինքնատիպ հուշարձան՝ </a:t>
            </a:r>
            <a:r>
              <a:rPr>
                <a:solidFill>
                  <a:srgbClr val="3366CC"/>
                </a:solidFill>
                <a:hlinkClick r:id="rId3"/>
              </a:rPr>
              <a:t>խաչքարը</a:t>
            </a:r>
            <a:r>
              <a:rPr sz="1128">
                <a:solidFill>
                  <a:srgbClr val="3366CC"/>
                </a:solidFill>
              </a:rPr>
              <a:t>[6]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Սևանի ավազան"/>
          <p:cNvSpPr txBox="1">
            <a:spLocks noGrp="1"/>
          </p:cNvSpPr>
          <p:nvPr>
            <p:ph type="title"/>
          </p:nvPr>
        </p:nvSpPr>
        <p:spPr>
          <a:xfrm>
            <a:off x="1186573" y="189880"/>
            <a:ext cx="9757338" cy="2540001"/>
          </a:xfrm>
          <a:prstGeom prst="rect">
            <a:avLst/>
          </a:prstGeom>
        </p:spPr>
        <p:txBody>
          <a:bodyPr/>
          <a:lstStyle>
            <a:lvl1pPr defTabSz="1658111">
              <a:defRPr sz="8704" spc="-87"/>
            </a:lvl1pPr>
          </a:lstStyle>
          <a:p>
            <a:r>
              <a:t>Սևանի ավազան</a:t>
            </a:r>
          </a:p>
        </p:txBody>
      </p:sp>
      <p:pic>
        <p:nvPicPr>
          <p:cNvPr id="172" name="IMG_5243.jpeg" descr="IMG_5243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1898" b="1898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73" name="Հայկական ճարտարապետության զարգացումն առաջին հերթին պահմանավորված էր զարգացած միջնադարում դպրոցների բացմամբ. վանական համալիրներին կից կամ դրանց ներսում 9-14-րդ դարերի ընթացքում բացվել են տարբեր աստիճանի շուրջ 80 դպրոցներ (առանձնական և հասարակական դպրոցներ"/>
          <p:cNvSpPr txBox="1">
            <a:spLocks noGrp="1"/>
          </p:cNvSpPr>
          <p:nvPr>
            <p:ph type="body" sz="half" idx="1"/>
          </p:nvPr>
        </p:nvSpPr>
        <p:spPr>
          <a:xfrm>
            <a:off x="1219200" y="3483336"/>
            <a:ext cx="9753600" cy="8949964"/>
          </a:xfrm>
          <a:prstGeom prst="rect">
            <a:avLst/>
          </a:prstGeom>
        </p:spPr>
        <p:txBody>
          <a:bodyPr/>
          <a:lstStyle/>
          <a:p>
            <a:pPr algn="l" defTabSz="297179">
              <a:defRPr sz="1248" b="1" spc="0">
                <a:solidFill>
                  <a:srgbClr val="2021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1584920">
              <a:lnSpc>
                <a:spcPct val="90000"/>
              </a:lnSpc>
              <a:spcBef>
                <a:spcPts val="1500"/>
              </a:spcBef>
              <a:defRPr sz="2859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rPr>
                <a:solidFill>
                  <a:srgbClr val="3366CC"/>
                </a:solidFill>
                <a:hlinkClick r:id="rId3"/>
              </a:rPr>
              <a:t>Հայկական ճարտարապետության</a:t>
            </a:r>
            <a:r>
              <a:t> զարգացումն առաջին հերթին պահմանավորված էր </a:t>
            </a:r>
            <a:r>
              <a:rPr>
                <a:solidFill>
                  <a:srgbClr val="3366CC"/>
                </a:solidFill>
                <a:hlinkClick r:id="rId4"/>
              </a:rPr>
              <a:t>զարգացած միջնադարում դպրոցների</a:t>
            </a:r>
            <a:r>
              <a:t> բացմամբ. վանական համալիրներին կից կամ դրանց ներսում 9-14-րդ դարերի ընթացքում բացվել են տարբեր աստիճանի շուրջ 80 դպրոցներ (առանձնական և հասարակական դպրոցներ ու վարդապետարաններ)։ Դրանց համար կառուցվում էին ընդարձակ շինություններ, որոնք պետք է ներառեին նաև գրադարան-մատենադարաններ, դպրանոցներ, ձեռագրատներ և այլն։ Կրթական համալիրներին կից ընթանում է կամուրջների ու իջևանատների կառուցումը։ Զարգացած միջնադարում կառուցվել են մեծ քանակությամբ բերդեր և ամրություններ, որոնց շուրջ ձևավորվել է քաղաքը։ Այն հայտնի էր շուկայով ու արհեստանոցներով, վանքերով ու եկեղեցիներով, իսկ ամրոցից ներս գտնվում էր միջնաբերդը, որտեղ կային պալատներ, բաղնիքներ և այլ շինություններ</a:t>
            </a:r>
            <a:r>
              <a:rPr sz="780">
                <a:solidFill>
                  <a:srgbClr val="3366CC"/>
                </a:solidFill>
              </a:rPr>
              <a:t>[8]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G_5244.jpeg" descr="IMG_5244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7424" r="17424"/>
          <a:stretch>
            <a:fillRect/>
          </a:stretch>
        </p:blipFill>
        <p:spPr>
          <a:xfrm>
            <a:off x="12192644" y="1270000"/>
            <a:ext cx="10922001" cy="11176000"/>
          </a:xfrm>
          <a:prstGeom prst="rect">
            <a:avLst/>
          </a:prstGeom>
        </p:spPr>
      </p:pic>
      <p:sp>
        <p:nvSpPr>
          <p:cNvPr id="176" name="9-րդ դարի վերջին Աշոտ Ա շահնշահի դուստր Մարիամ Բագրատունին կառուցել է զարգացած միջնադարի առաջին եկեղեցիներից մեկը՝ Սևանավանքը։ Այն բաղկացած է երեք կառույցներից, որոնցից երկուսը՝ սուրբ Առաքելոց և սուրբ Աստվածածին, պահպանվել են, իսկ երրորդը կառուցվել է ավե"/>
          <p:cNvSpPr txBox="1">
            <a:spLocks noGrp="1"/>
          </p:cNvSpPr>
          <p:nvPr>
            <p:ph type="body" sz="half" idx="1"/>
          </p:nvPr>
        </p:nvSpPr>
        <p:spPr>
          <a:xfrm>
            <a:off x="1219001" y="1136163"/>
            <a:ext cx="9757570" cy="12176636"/>
          </a:xfrm>
          <a:prstGeom prst="rect">
            <a:avLst/>
          </a:prstGeom>
        </p:spPr>
        <p:txBody>
          <a:bodyPr/>
          <a:lstStyle/>
          <a:p>
            <a:pPr marL="0" indent="0" defTabSz="1779987">
              <a:spcBef>
                <a:spcPts val="1700"/>
              </a:spcBef>
              <a:buSzTx/>
              <a:buNone/>
              <a:defRPr sz="3212"/>
            </a:pPr>
            <a:r>
              <a:t>9-րդ դարի վերջին </a:t>
            </a:r>
            <a:r>
              <a:rPr>
                <a:solidFill>
                  <a:srgbClr val="3366CC"/>
                </a:solidFill>
                <a:hlinkClick r:id="rId3"/>
              </a:rPr>
              <a:t>Աշոտ Ա</a:t>
            </a:r>
            <a:r>
              <a:t> շահնշահի դուստր </a:t>
            </a:r>
            <a:r>
              <a:rPr>
                <a:solidFill>
                  <a:srgbClr val="3366CC"/>
                </a:solidFill>
                <a:hlinkClick r:id="rId4"/>
              </a:rPr>
              <a:t>Մարիամ Բագրատունին</a:t>
            </a:r>
            <a:r>
              <a:t> կառուցել է զարգացած միջնադարի առաջին եկեղեցիներից մեկը՝ </a:t>
            </a:r>
            <a:r>
              <a:rPr>
                <a:solidFill>
                  <a:srgbClr val="3366CC"/>
                </a:solidFill>
                <a:hlinkClick r:id="rId5"/>
              </a:rPr>
              <a:t>Սևանավանքը</a:t>
            </a:r>
            <a:r>
              <a:t>։ Այն բաղկացած է երեք կառույցներից, որոնցից երկուսը՝ սուրբ Առաքելոց և սուրբ Աստվածածին, պահպանվել են, իսկ երրորդը կառուցվել է ավելի ուշ։ Առաքելոց եկեղեցու թմբուկի արևելյան նիստին պահպանվել է շինարարական արձանագրությունը՝ գրված 874 թվականին։ Աստվածածին եկեղեցին ունի նույն եռաբսիդ հորինվածքը։ Եկեղեցին ունեցել է գավիթ, որն ավերվել է 1930-ական թվականներին։ Սյուներն ունեցել են փայտե քանդակազարդ խոյակներ։ Մարիամ իշխանուհու կողմից կառուցած եկեղեցիներից է նաև </a:t>
            </a:r>
            <a:r>
              <a:rPr>
                <a:solidFill>
                  <a:srgbClr val="3366CC"/>
                </a:solidFill>
                <a:hlinkClick r:id="rId6"/>
              </a:rPr>
              <a:t>Շողագավանքը</a:t>
            </a:r>
            <a:r>
              <a:t>։ Եկեղեցին ավերված է, պահպանվել են հյուսիսային պատը և մյուս հատվածների հիմնապատերը։ Այն եռաքսիդ, չորս անկյուններում միահարկ ավանդատներով եկեղեցի է։ Ճակատները կիսաշրջանաձև են, ունեն զույգ խորշ։ Վանքի շուրջ կա ընդարձակ գերեզմանատուն՝ բազմաթիվ տապանաքարերով և խաչքարերով</a:t>
            </a:r>
            <a:r>
              <a:rPr sz="876">
                <a:solidFill>
                  <a:srgbClr val="3366CC"/>
                </a:solidFill>
              </a:rPr>
              <a:t>[9]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Գարդման և Արցախ"/>
          <p:cNvSpPr txBox="1">
            <a:spLocks noGrp="1"/>
          </p:cNvSpPr>
          <p:nvPr>
            <p:ph type="title"/>
          </p:nvPr>
        </p:nvSpPr>
        <p:spPr>
          <a:xfrm>
            <a:off x="784591" y="448423"/>
            <a:ext cx="9757338" cy="2540001"/>
          </a:xfrm>
          <a:prstGeom prst="rect">
            <a:avLst/>
          </a:prstGeom>
        </p:spPr>
        <p:txBody>
          <a:bodyPr/>
          <a:lstStyle>
            <a:lvl1pPr defTabSz="1487424">
              <a:defRPr sz="7808" spc="-78"/>
            </a:lvl1pPr>
          </a:lstStyle>
          <a:p>
            <a:r>
              <a:t>Գարդման և Արցախ</a:t>
            </a:r>
          </a:p>
        </p:txBody>
      </p:sp>
      <p:pic>
        <p:nvPicPr>
          <p:cNvPr id="179" name="IMG_5245.jpeg" descr="IMG_5245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7350" r="17350"/>
          <a:stretch>
            <a:fillRect/>
          </a:stretch>
        </p:blipFill>
        <p:spPr>
          <a:xfrm>
            <a:off x="12192000" y="1270000"/>
            <a:ext cx="10922000" cy="11176000"/>
          </a:xfrm>
          <a:prstGeom prst="rect">
            <a:avLst/>
          </a:prstGeom>
        </p:spPr>
      </p:pic>
      <p:sp>
        <p:nvSpPr>
          <p:cNvPr id="180" name="Արևելյան Հայաստանում հատկապես զորեղ էին պատմական Սյունիք և Արցախ աշխարհների տարածքում ձևավորված իշխանությունները։ Դրանք, հենված լինելով լեռնային անմատչելի բերդերի ու ամրոցների վրա, ամուր ապավեն էին Բագրատունիների համար՝ 850-855 թվականների համահայկական ապ"/>
          <p:cNvSpPr txBox="1">
            <a:spLocks noGrp="1"/>
          </p:cNvSpPr>
          <p:nvPr>
            <p:ph type="body" sz="half" idx="1"/>
          </p:nvPr>
        </p:nvSpPr>
        <p:spPr>
          <a:xfrm>
            <a:off x="786460" y="3655698"/>
            <a:ext cx="9753601" cy="9639411"/>
          </a:xfrm>
          <a:prstGeom prst="rect">
            <a:avLst/>
          </a:prstGeom>
        </p:spPr>
        <p:txBody>
          <a:bodyPr/>
          <a:lstStyle/>
          <a:p>
            <a:pPr algn="l" defTabSz="1414236">
              <a:lnSpc>
                <a:spcPct val="90000"/>
              </a:lnSpc>
              <a:spcBef>
                <a:spcPts val="1300"/>
              </a:spcBef>
              <a:defRPr sz="2551" spc="0">
                <a:latin typeface="Canela Text Regular"/>
                <a:ea typeface="Canela Text Regular"/>
                <a:cs typeface="Canela Text Regular"/>
                <a:sym typeface="Canela Text Regular"/>
              </a:defRPr>
            </a:pPr>
            <a:r>
              <a:t>Արևելյան Հայաստանում հատկապես զորեղ էին պատմական </a:t>
            </a:r>
            <a:r>
              <a:rPr>
                <a:solidFill>
                  <a:srgbClr val="3366CC"/>
                </a:solidFill>
                <a:hlinkClick r:id="rId3"/>
              </a:rPr>
              <a:t>Սյունիք</a:t>
            </a:r>
            <a:r>
              <a:t> և </a:t>
            </a:r>
            <a:r>
              <a:rPr>
                <a:solidFill>
                  <a:srgbClr val="3366CC"/>
                </a:solidFill>
                <a:hlinkClick r:id="rId4"/>
              </a:rPr>
              <a:t>Արցախ</a:t>
            </a:r>
            <a:r>
              <a:t> աշխարհների տարածքում ձևավորված իշխանությունները։ Դրանք, հենված լինելով լեռնային անմատչելի բերդերի ու ամրոցների վրա, ամուր ապավեն էին Բագրատունիների համար՝ </a:t>
            </a:r>
            <a:r>
              <a:rPr>
                <a:solidFill>
                  <a:srgbClr val="3366CC"/>
                </a:solidFill>
                <a:hlinkClick r:id="rId5"/>
              </a:rPr>
              <a:t>850-855 թվականների համահայկական ապստամբության</a:t>
            </a:r>
            <a:r>
              <a:t> և անկախության վերականգնման տեսանկյունից։ Արցախի հյուսիսում գտնվում էին </a:t>
            </a:r>
            <a:r>
              <a:rPr>
                <a:solidFill>
                  <a:srgbClr val="3366CC"/>
                </a:solidFill>
                <a:hlinkClick r:id="rId6"/>
              </a:rPr>
              <a:t>Փառիսոսի</a:t>
            </a:r>
            <a:r>
              <a:t> և </a:t>
            </a:r>
            <a:r>
              <a:rPr>
                <a:solidFill>
                  <a:srgbClr val="3366CC"/>
                </a:solidFill>
                <a:hlinkClick r:id="rId7"/>
              </a:rPr>
              <a:t>Գարդմանի</a:t>
            </a:r>
            <a:r>
              <a:t> իշխանությունները (9-11-րդ դարեր)։ Դրանք ձևավորվել էին 9-րդ դարում։ Այստեղ կառուցվել են </a:t>
            </a:r>
            <a:r>
              <a:rPr>
                <a:solidFill>
                  <a:srgbClr val="3366CC"/>
                </a:solidFill>
                <a:hlinkClick r:id="rId8"/>
              </a:rPr>
              <a:t>Փառիսոսի</a:t>
            </a:r>
            <a:r>
              <a:t>, </a:t>
            </a:r>
            <a:r>
              <a:rPr>
                <a:solidFill>
                  <a:srgbClr val="3366CC"/>
                </a:solidFill>
                <a:hlinkClick r:id="rId9"/>
              </a:rPr>
              <a:t>Չարեքա</a:t>
            </a:r>
            <a:r>
              <a:t>, </a:t>
            </a:r>
            <a:r>
              <a:rPr>
                <a:solidFill>
                  <a:srgbClr val="3366CC"/>
                </a:solidFill>
                <a:hlinkClick r:id="rId10"/>
              </a:rPr>
              <a:t>Գարդմանի</a:t>
            </a:r>
            <a:r>
              <a:t> բերդերը, մեծաքանակ վանքեր ու եկեղեցիներ։ Դրանցից առավել հայտնի էր </a:t>
            </a:r>
            <a:r>
              <a:rPr>
                <a:solidFill>
                  <a:srgbClr val="3366CC"/>
                </a:solidFill>
                <a:hlinkClick r:id="rId11"/>
              </a:rPr>
              <a:t>Թարգմանչաց վանքը</a:t>
            </a:r>
            <a:r>
              <a:t> Խաչակապում, </a:t>
            </a:r>
            <a:r>
              <a:rPr>
                <a:solidFill>
                  <a:srgbClr val="3366CC"/>
                </a:solidFill>
                <a:hlinkClick r:id="rId12"/>
              </a:rPr>
              <a:t>Խունիսավանքը</a:t>
            </a:r>
            <a:r>
              <a:t>, </a:t>
            </a:r>
            <a:r>
              <a:rPr>
                <a:solidFill>
                  <a:srgbClr val="3366CC"/>
                </a:solidFill>
                <a:hlinkClick r:id="rId13"/>
              </a:rPr>
              <a:t>Մռուտի անապատը</a:t>
            </a:r>
            <a:r>
              <a:t> և այլն։ Փառիսոսի բերդը կառուցվել է ժայռի վրա, հարավից լեռնագագաթը մոտ է անդունդին։ Հյուսիսային և արևմտյան կողմերի պատերը կրկնաշարք են։ Բերդն ամրացված է անմշակ կրաշաղախով կամ կոպտատաշ քարով կառուցած բրգաշատ պարիսպներով։ Դրանց հաստությունը 2,5 մետր է, պահպանված բարձրությունը՝ 8-9 մետր։ Չարեք բերդը գետափից ունի 100 մ բարձրություն։ Դրանից և </a:t>
            </a:r>
            <a:r>
              <a:rPr>
                <a:solidFill>
                  <a:srgbClr val="3366CC"/>
                </a:solidFill>
                <a:hlinkClick r:id="rId14"/>
              </a:rPr>
              <a:t>համանուն վանքից</a:t>
            </a:r>
            <a:r>
              <a:t> ոչ հեռու կառուցվել էր </a:t>
            </a:r>
            <a:r>
              <a:rPr>
                <a:solidFill>
                  <a:srgbClr val="3366CC"/>
                </a:solidFill>
                <a:hlinkClick r:id="rId15"/>
              </a:rPr>
              <a:t>Աշոտ Երկաթի կամուրջը</a:t>
            </a:r>
            <a:r>
              <a:t>։ Այն եղել է միաթռիչք, անմշակ քարով ու կրաշաղախով շարված կամուրջ, իսկ թաղակիր կամարի անկյունաքարերը կերտված են սրբատաշ քարից</a:t>
            </a:r>
            <a:r>
              <a:rPr sz="696">
                <a:solidFill>
                  <a:srgbClr val="3366CC"/>
                </a:solidFill>
              </a:rPr>
              <a:t>[11]</a:t>
            </a:r>
            <a:r>
              <a:t>։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Произвольный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Avenir Next Demi Bold</vt:lpstr>
      <vt:lpstr>Avenir Next Medium</vt:lpstr>
      <vt:lpstr>Avenir Next Regular</vt:lpstr>
      <vt:lpstr>Canela Bold</vt:lpstr>
      <vt:lpstr>Canela Deck Regular</vt:lpstr>
      <vt:lpstr>Canela Regular</vt:lpstr>
      <vt:lpstr>Canela Text Regular</vt:lpstr>
      <vt:lpstr>Helvetica</vt:lpstr>
      <vt:lpstr>Helvetica Neue</vt:lpstr>
      <vt:lpstr>23_ClassicWhite</vt:lpstr>
      <vt:lpstr>Հայ Մշակույթը IX-XIVդդ.</vt:lpstr>
      <vt:lpstr>Զարգացած միջնադարի հայկական ճարտարապետություն</vt:lpstr>
      <vt:lpstr>Հայաստանը զարգացած միջնադարում</vt:lpstr>
      <vt:lpstr>Презентация PowerPoint</vt:lpstr>
      <vt:lpstr>Ուշ շրջան</vt:lpstr>
      <vt:lpstr>Презентация PowerPoint</vt:lpstr>
      <vt:lpstr>Սևանի ավազան</vt:lpstr>
      <vt:lpstr>Презентация PowerPoint</vt:lpstr>
      <vt:lpstr>Գարդման և Արցախ</vt:lpstr>
      <vt:lpstr>Սյունիք և Վայոց ձոր</vt:lpstr>
      <vt:lpstr>Վաղ շրջան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 Մշակույթը IX-XIVդդ.</dc:title>
  <cp:lastModifiedBy>Admin</cp:lastModifiedBy>
  <cp:revision>3</cp:revision>
  <dcterms:modified xsi:type="dcterms:W3CDTF">2023-02-21T14:33:30Z</dcterms:modified>
</cp:coreProperties>
</file>