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5" r:id="rId2"/>
  </p:sldMasterIdLst>
  <p:notesMasterIdLst>
    <p:notesMasterId r:id="rId10"/>
  </p:notesMasterIdLst>
  <p:handoutMasterIdLst>
    <p:handoutMasterId r:id="rId11"/>
  </p:handoutMasterIdLst>
  <p:sldIdLst>
    <p:sldId id="257" r:id="rId3"/>
    <p:sldId id="502" r:id="rId4"/>
    <p:sldId id="479" r:id="rId5"/>
    <p:sldId id="506" r:id="rId6"/>
    <p:sldId id="508" r:id="rId7"/>
    <p:sldId id="509" r:id="rId8"/>
    <p:sldId id="510" r:id="rId9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9A"/>
    <a:srgbClr val="090173"/>
    <a:srgbClr val="44740A"/>
    <a:srgbClr val="DEFEFD"/>
    <a:srgbClr val="FDFFE1"/>
    <a:srgbClr val="FFE0C1"/>
    <a:srgbClr val="BEFEFC"/>
    <a:srgbClr val="C3FD31"/>
    <a:srgbClr val="FCA2CB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81" autoAdjust="0"/>
    <p:restoredTop sz="90730" autoAdjust="0"/>
  </p:normalViewPr>
  <p:slideViewPr>
    <p:cSldViewPr>
      <p:cViewPr varScale="1">
        <p:scale>
          <a:sx n="51" d="100"/>
          <a:sy n="51" d="100"/>
        </p:scale>
        <p:origin x="-9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1.1144794400699912E-2"/>
                  <c:y val="0.40589576289195178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48%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0229877515310583E-2"/>
                  <c:y val="-0.34987335745053438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/>
                      <a:t>52%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Лист1!$D$11:$D$12</c:f>
              <c:strCache>
                <c:ptCount val="2"/>
                <c:pt idx="0">
                  <c:v>Общая</c:v>
                </c:pt>
                <c:pt idx="1">
                  <c:v>Посещено ППЭ-экзаменов</c:v>
                </c:pt>
              </c:strCache>
            </c:strRef>
          </c:cat>
          <c:val>
            <c:numRef>
              <c:f>Лист1!$E$11:$E$12</c:f>
              <c:numCache>
                <c:formatCode>0%</c:formatCode>
                <c:ptCount val="2"/>
                <c:pt idx="0">
                  <c:v>0.48</c:v>
                </c:pt>
                <c:pt idx="1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3.4879046369203852E-2"/>
                  <c:y val="9.4177967337416152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74%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2594389763779529"/>
                  <c:y val="-8.806977252843394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/>
                      <a:t>26%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Лист1!$D$24:$D$25</c:f>
              <c:numCache>
                <c:formatCode>0%</c:formatCode>
                <c:ptCount val="2"/>
                <c:pt idx="0">
                  <c:v>0.74</c:v>
                </c:pt>
                <c:pt idx="1">
                  <c:v>0.26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83932-C59D-4A6E-B95C-9A3D8E674EE7}" type="datetimeFigureOut">
              <a:rPr lang="ru-RU" smtClean="0"/>
              <a:t>19.05.2017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2C93E-4A70-4270-9467-3B519E0B9E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736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3D32DBC-1A85-4D77-B72D-98DEE06FB8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86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ED8E3-D407-4A31-B009-839EF30383C8}" type="slidenum">
              <a:rPr lang="ru-RU"/>
              <a:pPr/>
              <a:t>1</a:t>
            </a:fld>
            <a:endParaRPr lang="ru-RU"/>
          </a:p>
        </p:txBody>
      </p:sp>
      <p:sp>
        <p:nvSpPr>
          <p:cNvPr id="40963" name="Rectangle 7"/>
          <p:cNvSpPr txBox="1">
            <a:spLocks noGrp="1" noChangeArrowheads="1"/>
          </p:cNvSpPr>
          <p:nvPr/>
        </p:nvSpPr>
        <p:spPr bwMode="auto">
          <a:xfrm>
            <a:off x="3850443" y="9426859"/>
            <a:ext cx="2945659" cy="49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6A6DCBE-D101-4867-A76B-FF63E6381D2C}" type="slidenum">
              <a:rPr lang="ru-RU" sz="1200"/>
              <a:pPr algn="r"/>
              <a:t>1</a:t>
            </a:fld>
            <a:endParaRPr lang="ru-RU" sz="1200"/>
          </a:p>
        </p:txBody>
      </p:sp>
      <p:sp>
        <p:nvSpPr>
          <p:cNvPr id="40964" name="Rectangle 7"/>
          <p:cNvSpPr txBox="1">
            <a:spLocks noGrp="1" noChangeArrowheads="1"/>
          </p:cNvSpPr>
          <p:nvPr/>
        </p:nvSpPr>
        <p:spPr bwMode="auto">
          <a:xfrm>
            <a:off x="3850443" y="9426859"/>
            <a:ext cx="2945659" cy="49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A400DE4-60D3-49BA-A1BC-762AF47B5D6F}" type="slidenum">
              <a:rPr lang="ru-RU" sz="1200"/>
              <a:pPr algn="r"/>
              <a:t>1</a:t>
            </a:fld>
            <a:endParaRPr lang="ru-RU" sz="1200"/>
          </a:p>
        </p:txBody>
      </p:sp>
      <p:sp>
        <p:nvSpPr>
          <p:cNvPr id="409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1363"/>
            <a:ext cx="4968875" cy="3727450"/>
          </a:xfrm>
          <a:ln/>
        </p:spPr>
      </p:sp>
      <p:sp>
        <p:nvSpPr>
          <p:cNvPr id="409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768" y="4718601"/>
            <a:ext cx="5438140" cy="4466987"/>
          </a:xfrm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733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EF7BB-1126-45F3-8B96-7950E4056A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8B5D2-FFEB-4D18-9C77-8DE24A4F9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E1126-53DE-4495-8A9F-9820158709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6769" y="1122363"/>
            <a:ext cx="844061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6769" y="3602038"/>
            <a:ext cx="844061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EE778-ADF6-4A65-B81F-EB54682F07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218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688FB-2481-4DEC-A51E-031C432C0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7314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861" y="1709765"/>
            <a:ext cx="970670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7861" y="4589490"/>
            <a:ext cx="9706708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EBD79-333D-4460-A823-EFEDDD9D01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54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73723" y="1825625"/>
            <a:ext cx="4783015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97417" y="1825625"/>
            <a:ext cx="4783015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4C37A-1F64-47EE-85AA-C9621D5873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389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189" y="365129"/>
            <a:ext cx="9706708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75189" y="1681163"/>
            <a:ext cx="476103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75189" y="2505075"/>
            <a:ext cx="4761034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697416" y="1681163"/>
            <a:ext cx="478448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697416" y="2505075"/>
            <a:ext cx="478448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420A2-7B8D-48F9-930B-4DB1D8720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617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A8AF8-7363-44FA-8C3D-6D38A0FD6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15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83C39-D7CA-4230-B0F7-073A85804F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322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203" y="457200"/>
            <a:ext cx="362975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4481" y="987452"/>
            <a:ext cx="569741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75203" y="2057400"/>
            <a:ext cx="362975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9014F-9657-4F6A-A3CF-C894146B1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33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3536A9-93C5-408C-9766-AC0002C3FD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5203" y="457200"/>
            <a:ext cx="362975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784481" y="987452"/>
            <a:ext cx="5697415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75203" y="2057400"/>
            <a:ext cx="362975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C401A-CD4C-4371-9AC0-AB1C291E4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827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7721C-4991-486D-9ADC-D2CAE3386C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9943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53758" y="365125"/>
            <a:ext cx="2426677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73723" y="365125"/>
            <a:ext cx="7139354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CDF7B-D5FB-4691-9DC5-263EFF69D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062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2E176-846F-40F9-A9BC-6722F02C2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62FF7-494A-4557-AB08-413AE3759C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41114-27AA-4C59-9BD4-094CFD475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8C13D-84A6-49DE-A756-70701B80D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91CCB-152B-47C3-B6DE-DE3802716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427D2-0A18-4A64-9ABB-781AEE549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C6802-C2F6-40B5-8E8F-29D5AD616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0E3728F-03C5-4694-9050-2EF5EC1F96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180D49-7EF5-4217-8ECE-AB43D6CC70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26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6"/>
          <p:cNvSpPr txBox="1">
            <a:spLocks noChangeArrowheads="1"/>
          </p:cNvSpPr>
          <p:nvPr/>
        </p:nvSpPr>
        <p:spPr bwMode="auto">
          <a:xfrm>
            <a:off x="455414" y="620713"/>
            <a:ext cx="835215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</a:rPr>
              <a:t>Контроль </a:t>
            </a:r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</a:rPr>
              <a:t>за  проведением </a:t>
            </a:r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</a:rPr>
              <a:t>ОГЭ  </a:t>
            </a:r>
          </a:p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Times New Roman" pitchFamily="18" charset="0"/>
              </a:rPr>
              <a:t>в </a:t>
            </a:r>
            <a:r>
              <a:rPr lang="ru-RU" sz="3200" b="1" dirty="0">
                <a:solidFill>
                  <a:srgbClr val="000099"/>
                </a:solidFill>
                <a:latin typeface="Times New Roman" pitchFamily="18" charset="0"/>
              </a:rPr>
              <a:t>Краснодарском крае </a:t>
            </a:r>
          </a:p>
        </p:txBody>
      </p:sp>
      <p:pic>
        <p:nvPicPr>
          <p:cNvPr id="2051" name="Picture 7" descr="Логотип Края и РФ с карто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5004" y="2276872"/>
            <a:ext cx="3672409" cy="245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376763" y="6030663"/>
            <a:ext cx="403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г. Краснодар</a:t>
            </a:r>
          </a:p>
          <a:p>
            <a:pPr algn="ctr"/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2017</a:t>
            </a:r>
            <a:endParaRPr lang="ru-RU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436096" y="4797152"/>
            <a:ext cx="35283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</a:rPr>
              <a:t>Савельева Светлана Валерьевна</a:t>
            </a:r>
            <a:endParaRPr lang="ru-RU" sz="1400" b="1" dirty="0">
              <a:solidFill>
                <a:srgbClr val="000099"/>
              </a:solidFill>
              <a:latin typeface="Times New Roman" pitchFamily="18" charset="0"/>
            </a:endParaRPr>
          </a:p>
          <a:p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</a:rPr>
              <a:t>начальник </a:t>
            </a:r>
            <a:r>
              <a:rPr lang="ru-RU" sz="1400" b="1" dirty="0">
                <a:solidFill>
                  <a:srgbClr val="000099"/>
                </a:solidFill>
                <a:latin typeface="Times New Roman" pitchFamily="18" charset="0"/>
              </a:rPr>
              <a:t>отдела государственного контроля (надзора) в сфере образования в управлении по надзору и контролю в сфере образования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endParaRPr lang="ru-RU" sz="4000"/>
          </a:p>
        </p:txBody>
      </p:sp>
      <p:grpSp>
        <p:nvGrpSpPr>
          <p:cNvPr id="3075" name="Group 4"/>
          <p:cNvGrpSpPr>
            <a:grpSpLocks/>
          </p:cNvGrpSpPr>
          <p:nvPr/>
        </p:nvGrpSpPr>
        <p:grpSpPr bwMode="auto">
          <a:xfrm>
            <a:off x="179512" y="0"/>
            <a:ext cx="8964488" cy="1154162"/>
            <a:chOff x="0" y="0"/>
            <a:chExt cx="5760" cy="527"/>
          </a:xfrm>
        </p:grpSpPr>
        <p:sp>
          <p:nvSpPr>
            <p:cNvPr id="3078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527"/>
            </a:xfrm>
            <a:prstGeom prst="rect">
              <a:avLst/>
            </a:prstGeom>
            <a:solidFill>
              <a:srgbClr val="5576E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079" name="Picture 3" descr="ФлагиРФиКр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5"/>
              <a:ext cx="930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1115616" y="0"/>
            <a:ext cx="8028384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/>
            <a:r>
              <a:rPr lang="ru-RU" sz="2300" b="1" dirty="0" smtClean="0">
                <a:solidFill>
                  <a:srgbClr val="FFFFFF"/>
                </a:solidFill>
              </a:rPr>
              <a:t>Контроль за </a:t>
            </a:r>
            <a:r>
              <a:rPr lang="en-US" sz="2300" b="1" dirty="0" smtClean="0">
                <a:solidFill>
                  <a:srgbClr val="FFFFFF"/>
                </a:solidFill>
              </a:rPr>
              <a:t> </a:t>
            </a:r>
            <a:r>
              <a:rPr lang="ru-RU" sz="2300" b="1" dirty="0" smtClean="0">
                <a:solidFill>
                  <a:srgbClr val="FFFFFF"/>
                </a:solidFill>
              </a:rPr>
              <a:t>проведением ОГЭ</a:t>
            </a:r>
          </a:p>
          <a:p>
            <a:pPr lvl="0" algn="ctr"/>
            <a:r>
              <a:rPr lang="ru-RU" sz="2300" b="1" dirty="0" smtClean="0">
                <a:solidFill>
                  <a:srgbClr val="FFFFFF"/>
                </a:solidFill>
              </a:rPr>
              <a:t> специалистами </a:t>
            </a:r>
            <a:r>
              <a:rPr lang="ru-RU" sz="2300" b="1" dirty="0" err="1" smtClean="0">
                <a:solidFill>
                  <a:srgbClr val="FFFFFF"/>
                </a:solidFill>
              </a:rPr>
              <a:t>МОНиМП</a:t>
            </a:r>
            <a:r>
              <a:rPr lang="ru-RU" sz="2300" b="1" dirty="0" smtClean="0">
                <a:solidFill>
                  <a:srgbClr val="FFFFFF"/>
                </a:solidFill>
              </a:rPr>
              <a:t> КК</a:t>
            </a:r>
            <a:endParaRPr lang="ru-RU" sz="2300" b="1" dirty="0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268760"/>
            <a:ext cx="316835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50" b="1" kern="0" dirty="0">
                <a:solidFill>
                  <a:schemeClr val="accent6">
                    <a:lumMod val="75000"/>
                  </a:schemeClr>
                </a:solidFill>
                <a:latin typeface="Cambria"/>
              </a:rPr>
              <a:t>В досрочный период в 2017 </a:t>
            </a:r>
            <a:r>
              <a:rPr lang="ru-RU" sz="2250" b="1" kern="0" dirty="0" smtClean="0">
                <a:solidFill>
                  <a:schemeClr val="accent6">
                    <a:lumMod val="75000"/>
                  </a:schemeClr>
                </a:solidFill>
                <a:latin typeface="Cambria"/>
              </a:rPr>
              <a:t>году посещено 52 </a:t>
            </a:r>
            <a:r>
              <a:rPr lang="ru-RU" sz="2250" b="1" kern="0" dirty="0">
                <a:solidFill>
                  <a:schemeClr val="accent6">
                    <a:lumMod val="75000"/>
                  </a:schemeClr>
                </a:solidFill>
                <a:latin typeface="Cambria"/>
              </a:rPr>
              <a:t>% </a:t>
            </a:r>
            <a:r>
              <a:rPr lang="ru-RU" sz="2250" b="1" kern="0" dirty="0" smtClean="0">
                <a:solidFill>
                  <a:schemeClr val="accent6">
                    <a:lumMod val="75000"/>
                  </a:schemeClr>
                </a:solidFill>
                <a:latin typeface="Cambria"/>
              </a:rPr>
              <a:t>                   ППЭ-экзаменов</a:t>
            </a:r>
          </a:p>
          <a:p>
            <a:pPr algn="ctr"/>
            <a:endParaRPr lang="ru-RU" sz="2250" b="1" kern="0" dirty="0">
              <a:solidFill>
                <a:schemeClr val="accent6">
                  <a:lumMod val="75000"/>
                </a:schemeClr>
              </a:solidFill>
              <a:latin typeface="Cambria"/>
            </a:endParaRPr>
          </a:p>
          <a:p>
            <a:pPr algn="ctr"/>
            <a:endParaRPr lang="ru-RU" sz="2250" b="1" kern="0" dirty="0">
              <a:solidFill>
                <a:schemeClr val="accent6">
                  <a:lumMod val="75000"/>
                </a:schemeClr>
              </a:solidFill>
              <a:latin typeface="Cambria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3438585"/>
            <a:ext cx="280831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50" b="1" kern="0" dirty="0">
                <a:solidFill>
                  <a:schemeClr val="accent6">
                    <a:lumMod val="75000"/>
                  </a:schemeClr>
                </a:solidFill>
                <a:latin typeface="Cambria"/>
              </a:rPr>
              <a:t>В основной период проведения </a:t>
            </a:r>
            <a:endParaRPr lang="ru-RU" sz="2250" b="1" kern="0" dirty="0" smtClean="0">
              <a:solidFill>
                <a:schemeClr val="accent6">
                  <a:lumMod val="75000"/>
                </a:schemeClr>
              </a:solidFill>
              <a:latin typeface="Cambria"/>
            </a:endParaRPr>
          </a:p>
          <a:p>
            <a:pPr algn="ctr"/>
            <a:r>
              <a:rPr lang="ru-RU" sz="2250" b="1" kern="0" dirty="0" smtClean="0">
                <a:solidFill>
                  <a:schemeClr val="accent6">
                    <a:lumMod val="75000"/>
                  </a:schemeClr>
                </a:solidFill>
                <a:latin typeface="Cambria"/>
              </a:rPr>
              <a:t>ГИА-2016 –                               26,1</a:t>
            </a:r>
            <a:r>
              <a:rPr lang="ru-RU" sz="2250" b="1" kern="0" dirty="0">
                <a:solidFill>
                  <a:schemeClr val="accent6">
                    <a:lumMod val="75000"/>
                  </a:schemeClr>
                </a:solidFill>
                <a:latin typeface="Cambria"/>
              </a:rPr>
              <a:t>% ППЭ-экзаменов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441942"/>
              </p:ext>
            </p:extLst>
          </p:nvPr>
        </p:nvGraphicFramePr>
        <p:xfrm>
          <a:off x="3923928" y="1052735"/>
          <a:ext cx="4572000" cy="2385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7139223"/>
              </p:ext>
            </p:extLst>
          </p:nvPr>
        </p:nvGraphicFramePr>
        <p:xfrm>
          <a:off x="3651900" y="357301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2393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4" name="Прямоугольник 12"/>
          <p:cNvSpPr>
            <a:spLocks noChangeArrowheads="1"/>
          </p:cNvSpPr>
          <p:nvPr/>
        </p:nvSpPr>
        <p:spPr bwMode="auto">
          <a:xfrm>
            <a:off x="7616825" y="690563"/>
            <a:ext cx="151765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49" name="Rectangle 61"/>
          <p:cNvSpPr>
            <a:spLocks noChangeArrowheads="1"/>
          </p:cNvSpPr>
          <p:nvPr/>
        </p:nvSpPr>
        <p:spPr bwMode="auto">
          <a:xfrm>
            <a:off x="0" y="428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3450" name="Rectangle 6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3451" name="Rectangle 84"/>
          <p:cNvSpPr>
            <a:spLocks noChangeArrowheads="1"/>
          </p:cNvSpPr>
          <p:nvPr/>
        </p:nvSpPr>
        <p:spPr bwMode="auto">
          <a:xfrm>
            <a:off x="0" y="1349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00813"/>
            <a:ext cx="2057400" cy="365125"/>
          </a:xfrm>
        </p:spPr>
        <p:txBody>
          <a:bodyPr/>
          <a:lstStyle/>
          <a:p>
            <a:pPr>
              <a:defRPr/>
            </a:pPr>
            <a:fld id="{0500CDA5-5317-4449-9EF8-0D9EB65F668F}" type="slidenum">
              <a:rPr lang="ru-RU" sz="1400" smtClean="0">
                <a:solidFill>
                  <a:srgbClr val="2626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ru-RU" sz="1400" dirty="0">
              <a:solidFill>
                <a:srgbClr val="26267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9" name="Group 4"/>
          <p:cNvGrpSpPr>
            <a:grpSpLocks/>
          </p:cNvGrpSpPr>
          <p:nvPr/>
        </p:nvGrpSpPr>
        <p:grpSpPr bwMode="auto">
          <a:xfrm>
            <a:off x="193641" y="63471"/>
            <a:ext cx="8954963" cy="989265"/>
            <a:chOff x="0" y="0"/>
            <a:chExt cx="5760" cy="527"/>
          </a:xfrm>
        </p:grpSpPr>
        <p:sp>
          <p:nvSpPr>
            <p:cNvPr id="70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527"/>
            </a:xfrm>
            <a:prstGeom prst="rect">
              <a:avLst/>
            </a:prstGeom>
            <a:solidFill>
              <a:srgbClr val="5576E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1" name="Picture 3" descr="ФлагиРФиКр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5"/>
              <a:ext cx="930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2" name="Rectangle 7"/>
          <p:cNvSpPr>
            <a:spLocks noChangeArrowheads="1"/>
          </p:cNvSpPr>
          <p:nvPr/>
        </p:nvSpPr>
        <p:spPr bwMode="auto">
          <a:xfrm>
            <a:off x="1115616" y="0"/>
            <a:ext cx="726003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altLang="ru-RU" sz="1050" b="1" dirty="0" smtClean="0">
              <a:solidFill>
                <a:srgbClr val="FFFFFF"/>
              </a:solidFill>
            </a:endParaRPr>
          </a:p>
          <a:p>
            <a:pPr algn="ctr"/>
            <a:endParaRPr lang="ru-RU" altLang="ru-RU" sz="1050" b="1" dirty="0" smtClean="0">
              <a:solidFill>
                <a:srgbClr val="FFFFFF"/>
              </a:solidFill>
            </a:endParaRPr>
          </a:p>
          <a:p>
            <a:pPr algn="ctr"/>
            <a:r>
              <a:rPr lang="ru-RU" altLang="ru-RU" sz="2300" b="1" dirty="0" smtClean="0">
                <a:solidFill>
                  <a:srgbClr val="FFFFFF"/>
                </a:solidFill>
              </a:rPr>
              <a:t>Недостатки </a:t>
            </a:r>
            <a:r>
              <a:rPr lang="ru-RU" altLang="ru-RU" sz="2300" b="1" dirty="0">
                <a:solidFill>
                  <a:srgbClr val="FFFFFF"/>
                </a:solidFill>
              </a:rPr>
              <a:t>при подготовке </a:t>
            </a:r>
            <a:r>
              <a:rPr lang="ru-RU" altLang="ru-RU" sz="2300" b="1" dirty="0" smtClean="0">
                <a:solidFill>
                  <a:srgbClr val="FFFFFF"/>
                </a:solidFill>
              </a:rPr>
              <a:t>ППЭ</a:t>
            </a:r>
          </a:p>
          <a:p>
            <a:pPr algn="ctr"/>
            <a:r>
              <a:rPr lang="ru-RU" altLang="ru-RU" sz="2300" b="1" dirty="0" smtClean="0">
                <a:solidFill>
                  <a:srgbClr val="FFFFFF"/>
                </a:solidFill>
              </a:rPr>
              <a:t> (</a:t>
            </a:r>
            <a:r>
              <a:rPr lang="ru-RU" altLang="ru-RU" sz="2300" b="1" dirty="0" smtClean="0">
                <a:solidFill>
                  <a:srgbClr val="FF0000"/>
                </a:solidFill>
              </a:rPr>
              <a:t>уровень руководителя ППЭ</a:t>
            </a:r>
            <a:r>
              <a:rPr lang="ru-RU" altLang="ru-RU" sz="2300" b="1" dirty="0" smtClean="0">
                <a:solidFill>
                  <a:srgbClr val="FFFFFF"/>
                </a:solidFill>
              </a:rPr>
              <a:t>)</a:t>
            </a:r>
            <a:endParaRPr lang="ru-RU" altLang="ru-RU" sz="2300" b="1" dirty="0">
              <a:solidFill>
                <a:srgbClr val="FFFFFF"/>
              </a:solidFill>
            </a:endParaRPr>
          </a:p>
          <a:p>
            <a:pPr lvl="0" algn="ctr"/>
            <a:endParaRPr lang="ru-RU" sz="2300" b="1" dirty="0">
              <a:solidFill>
                <a:srgbClr val="FFFFFF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84160" y="1123384"/>
            <a:ext cx="8802724" cy="5470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Не опечатаны аудитории, незадействованные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в проведении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экзамена</a:t>
            </a:r>
            <a:endParaRPr lang="ru-RU" sz="225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algn="just" fontAlgn="auto">
              <a:spcBef>
                <a:spcPts val="0"/>
              </a:spcBef>
              <a:spcAft>
                <a:spcPts val="300"/>
              </a:spcAft>
              <a:defRPr/>
            </a:pPr>
            <a:endParaRPr lang="ru-RU" sz="1200" b="1" kern="0" dirty="0" smtClean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Не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проведена уборка отдельных аудиторий перед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экзаменами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kern="0" dirty="0" smtClean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Аудитория для инструктажа организаторов находилась во вспомогательной части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ППЭ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kern="0" dirty="0" smtClean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Отсутствие бумаги в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туалетных комнатах </a:t>
            </a:r>
            <a:endParaRPr lang="ru-RU" sz="2250" b="1" kern="0" dirty="0" smtClean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Отсутствие в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медицинском кабинете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одноразовых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стаканов, бутилированной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воды. Неисправный тонометр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В орфографических словарях не закрыт справочный материал по русскому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языку</a:t>
            </a:r>
            <a:endParaRPr lang="ru-RU" sz="225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250" b="1" kern="0" dirty="0" smtClean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6540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4" name="Прямоугольник 12"/>
          <p:cNvSpPr>
            <a:spLocks noChangeArrowheads="1"/>
          </p:cNvSpPr>
          <p:nvPr/>
        </p:nvSpPr>
        <p:spPr bwMode="auto">
          <a:xfrm>
            <a:off x="7616825" y="690563"/>
            <a:ext cx="151765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49" name="Rectangle 61"/>
          <p:cNvSpPr>
            <a:spLocks noChangeArrowheads="1"/>
          </p:cNvSpPr>
          <p:nvPr/>
        </p:nvSpPr>
        <p:spPr bwMode="auto">
          <a:xfrm>
            <a:off x="0" y="428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3450" name="Rectangle 6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3451" name="Rectangle 84"/>
          <p:cNvSpPr>
            <a:spLocks noChangeArrowheads="1"/>
          </p:cNvSpPr>
          <p:nvPr/>
        </p:nvSpPr>
        <p:spPr bwMode="auto">
          <a:xfrm>
            <a:off x="0" y="1349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00813"/>
            <a:ext cx="2057400" cy="365125"/>
          </a:xfrm>
        </p:spPr>
        <p:txBody>
          <a:bodyPr/>
          <a:lstStyle/>
          <a:p>
            <a:pPr>
              <a:defRPr/>
            </a:pPr>
            <a:fld id="{0500CDA5-5317-4449-9EF8-0D9EB65F668F}" type="slidenum">
              <a:rPr lang="ru-RU" sz="1400" smtClean="0">
                <a:solidFill>
                  <a:srgbClr val="2626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ru-RU" sz="1400" dirty="0">
              <a:solidFill>
                <a:srgbClr val="26267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9" name="Group 4"/>
          <p:cNvGrpSpPr>
            <a:grpSpLocks/>
          </p:cNvGrpSpPr>
          <p:nvPr/>
        </p:nvGrpSpPr>
        <p:grpSpPr bwMode="auto">
          <a:xfrm>
            <a:off x="193641" y="63471"/>
            <a:ext cx="8954963" cy="989265"/>
            <a:chOff x="0" y="0"/>
            <a:chExt cx="5760" cy="527"/>
          </a:xfrm>
        </p:grpSpPr>
        <p:sp>
          <p:nvSpPr>
            <p:cNvPr id="70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527"/>
            </a:xfrm>
            <a:prstGeom prst="rect">
              <a:avLst/>
            </a:prstGeom>
            <a:solidFill>
              <a:srgbClr val="5576E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1" name="Picture 3" descr="ФлагиРФиКр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5"/>
              <a:ext cx="930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2" name="Rectangle 7"/>
          <p:cNvSpPr>
            <a:spLocks noChangeArrowheads="1"/>
          </p:cNvSpPr>
          <p:nvPr/>
        </p:nvSpPr>
        <p:spPr bwMode="auto">
          <a:xfrm>
            <a:off x="1115616" y="0"/>
            <a:ext cx="7260034" cy="112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altLang="ru-RU" sz="1050" b="1" dirty="0" smtClean="0">
              <a:solidFill>
                <a:srgbClr val="FFFFFF"/>
              </a:solidFill>
            </a:endParaRPr>
          </a:p>
          <a:p>
            <a:pPr algn="ctr"/>
            <a:endParaRPr lang="ru-RU" altLang="ru-RU" sz="1050" b="1" dirty="0" smtClean="0">
              <a:solidFill>
                <a:srgbClr val="FFFFFF"/>
              </a:solidFill>
            </a:endParaRPr>
          </a:p>
          <a:p>
            <a:pPr algn="ctr"/>
            <a:r>
              <a:rPr lang="ru-RU" altLang="ru-RU" sz="2300" b="1" dirty="0" smtClean="0">
                <a:solidFill>
                  <a:srgbClr val="FFFFFF"/>
                </a:solidFill>
              </a:rPr>
              <a:t>Недостатки </a:t>
            </a:r>
            <a:r>
              <a:rPr lang="ru-RU" altLang="ru-RU" sz="2300" b="1" dirty="0">
                <a:solidFill>
                  <a:srgbClr val="FFFFFF"/>
                </a:solidFill>
              </a:rPr>
              <a:t>при подготовке ППЭ</a:t>
            </a:r>
          </a:p>
          <a:p>
            <a:pPr lvl="0" algn="ctr"/>
            <a:endParaRPr lang="ru-RU" sz="2300" b="1" dirty="0">
              <a:solidFill>
                <a:srgbClr val="FFFFFF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84160" y="1123384"/>
            <a:ext cx="8802724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На компьютере не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была установлена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программа,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необходимая для выполнения практической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части, на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экзамене по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информатике</a:t>
            </a:r>
          </a:p>
          <a:p>
            <a:pPr algn="just" fontAlgn="auto">
              <a:spcBef>
                <a:spcPts val="0"/>
              </a:spcBef>
              <a:spcAft>
                <a:spcPts val="300"/>
              </a:spcAft>
              <a:defRPr/>
            </a:pPr>
            <a:endParaRPr lang="ru-RU" sz="100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Отсутствовали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в протоколах готовности ППЭ и технической готовности  даты  их подписания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(МР)</a:t>
            </a:r>
            <a:endParaRPr lang="ru-RU" sz="225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В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ППЭ отсутствовали приложения к приказам о назначении организаторов на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экзамен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kern="0" dirty="0" smtClean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На экзамен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по русскому языку организатором был направлен учитель по данному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предмету (</a:t>
            </a:r>
            <a:r>
              <a:rPr lang="ru-RU" sz="2250" b="1" kern="0" dirty="0" smtClean="0">
                <a:solidFill>
                  <a:srgbClr val="FF0000"/>
                </a:solidFill>
                <a:latin typeface="Cambria"/>
              </a:rPr>
              <a:t>п.37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)</a:t>
            </a:r>
            <a:endParaRPr lang="ru-RU" sz="225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2250" b="1" kern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Недостаточное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число организаторов в коридоре, для контроля за входами в ППЭ (неконтролируемый второй вход ).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250" b="1" kern="0" dirty="0">
              <a:solidFill>
                <a:srgbClr val="002060"/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endParaRPr lang="ru-RU" sz="2250" b="1" kern="0" dirty="0">
              <a:solidFill>
                <a:srgbClr val="002060"/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endParaRPr lang="ru-RU" sz="2250" b="1" kern="0" dirty="0" smtClean="0">
              <a:solidFill>
                <a:srgbClr val="002060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84247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4" name="Прямоугольник 12"/>
          <p:cNvSpPr>
            <a:spLocks noChangeArrowheads="1"/>
          </p:cNvSpPr>
          <p:nvPr/>
        </p:nvSpPr>
        <p:spPr bwMode="auto">
          <a:xfrm>
            <a:off x="7616825" y="690563"/>
            <a:ext cx="151765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49" name="Rectangle 61"/>
          <p:cNvSpPr>
            <a:spLocks noChangeArrowheads="1"/>
          </p:cNvSpPr>
          <p:nvPr/>
        </p:nvSpPr>
        <p:spPr bwMode="auto">
          <a:xfrm>
            <a:off x="0" y="428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3450" name="Rectangle 6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3451" name="Rectangle 84"/>
          <p:cNvSpPr>
            <a:spLocks noChangeArrowheads="1"/>
          </p:cNvSpPr>
          <p:nvPr/>
        </p:nvSpPr>
        <p:spPr bwMode="auto">
          <a:xfrm>
            <a:off x="0" y="1349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00813"/>
            <a:ext cx="2057400" cy="365125"/>
          </a:xfrm>
        </p:spPr>
        <p:txBody>
          <a:bodyPr/>
          <a:lstStyle/>
          <a:p>
            <a:pPr>
              <a:defRPr/>
            </a:pPr>
            <a:fld id="{0500CDA5-5317-4449-9EF8-0D9EB65F668F}" type="slidenum">
              <a:rPr lang="ru-RU" sz="1400" smtClean="0">
                <a:solidFill>
                  <a:srgbClr val="2626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ru-RU" sz="1400" dirty="0">
              <a:solidFill>
                <a:srgbClr val="26267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9" name="Group 4"/>
          <p:cNvGrpSpPr>
            <a:grpSpLocks/>
          </p:cNvGrpSpPr>
          <p:nvPr/>
        </p:nvGrpSpPr>
        <p:grpSpPr bwMode="auto">
          <a:xfrm>
            <a:off x="193641" y="63471"/>
            <a:ext cx="8954963" cy="989265"/>
            <a:chOff x="0" y="0"/>
            <a:chExt cx="5760" cy="527"/>
          </a:xfrm>
        </p:grpSpPr>
        <p:sp>
          <p:nvSpPr>
            <p:cNvPr id="70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527"/>
            </a:xfrm>
            <a:prstGeom prst="rect">
              <a:avLst/>
            </a:prstGeom>
            <a:solidFill>
              <a:srgbClr val="5576E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1" name="Picture 3" descr="ФлагиРФиКр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5"/>
              <a:ext cx="930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2" name="Rectangle 7"/>
          <p:cNvSpPr>
            <a:spLocks noChangeArrowheads="1"/>
          </p:cNvSpPr>
          <p:nvPr/>
        </p:nvSpPr>
        <p:spPr bwMode="auto">
          <a:xfrm>
            <a:off x="1547663" y="0"/>
            <a:ext cx="74487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altLang="ru-RU" sz="1050" b="1" dirty="0" smtClean="0">
              <a:solidFill>
                <a:srgbClr val="FFFFFF"/>
              </a:solidFill>
            </a:endParaRPr>
          </a:p>
          <a:p>
            <a:pPr algn="ctr"/>
            <a:endParaRPr lang="ru-RU" altLang="ru-RU" sz="1050" b="1" dirty="0" smtClean="0">
              <a:solidFill>
                <a:srgbClr val="FFFFFF"/>
              </a:solidFill>
            </a:endParaRPr>
          </a:p>
          <a:p>
            <a:pPr algn="ctr"/>
            <a:r>
              <a:rPr lang="ru-RU" altLang="ru-RU" sz="2300" b="1" dirty="0" smtClean="0">
                <a:solidFill>
                  <a:srgbClr val="FFFFFF"/>
                </a:solidFill>
              </a:rPr>
              <a:t>Нарушения, допускаемые организаторами ППЭ</a:t>
            </a:r>
            <a:endParaRPr lang="ru-RU" sz="2300" b="1" dirty="0">
              <a:solidFill>
                <a:srgbClr val="FFFFFF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93641" y="1123384"/>
            <a:ext cx="8802724" cy="5732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Формальное осуществление паспортного контроля при входе в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ППЭ </a:t>
            </a:r>
          </a:p>
          <a:p>
            <a:pPr algn="just" fontAlgn="auto">
              <a:spcBef>
                <a:spcPts val="0"/>
              </a:spcBef>
              <a:spcAft>
                <a:spcPts val="300"/>
              </a:spcAft>
              <a:defRPr/>
            </a:pPr>
            <a:endParaRPr lang="ru-RU" sz="110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Допуск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в ППЭ общественного наблюдателя без удостоверения, медицинского работника с личными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вещами (</a:t>
            </a:r>
            <a:r>
              <a:rPr lang="ru-RU" sz="2250" b="1" kern="0" dirty="0" smtClean="0">
                <a:solidFill>
                  <a:srgbClr val="FF0000"/>
                </a:solidFill>
                <a:latin typeface="Cambria"/>
              </a:rPr>
              <a:t>п. 38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300"/>
              </a:spcAft>
              <a:defRPr/>
            </a:pPr>
            <a:endParaRPr lang="ru-RU" sz="110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Перемещение участников ОГЭ по ППЭ без сопровождения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(</a:t>
            </a:r>
            <a:r>
              <a:rPr lang="ru-RU" sz="2250" b="1" kern="0" dirty="0" smtClean="0">
                <a:solidFill>
                  <a:srgbClr val="FF0000"/>
                </a:solidFill>
                <a:latin typeface="Cambria"/>
              </a:rPr>
              <a:t>п. 40, 42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300"/>
              </a:spcAft>
              <a:defRPr/>
            </a:pPr>
            <a:endParaRPr lang="ru-RU" sz="110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Формальное проведение инструктажа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в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аудитории</a:t>
            </a:r>
            <a:endParaRPr lang="en-US" sz="2250" b="1" kern="0" dirty="0" smtClean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endParaRPr lang="en-US" sz="225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Не указано на доске время начала и окончания экзамена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endParaRPr lang="ru-RU" sz="225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2250" b="1" kern="0" dirty="0" err="1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Непресечение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разговоров участников ОГЭ во время экзамена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( </a:t>
            </a:r>
            <a:r>
              <a:rPr lang="ru-RU" sz="2250" b="1" kern="0" dirty="0" smtClean="0">
                <a:solidFill>
                  <a:srgbClr val="FF0000"/>
                </a:solidFill>
                <a:latin typeface="Cambria"/>
              </a:rPr>
              <a:t>п.42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300"/>
              </a:spcAft>
              <a:defRPr/>
            </a:pPr>
            <a:endParaRPr lang="ru-RU" sz="110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4462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4" name="Прямоугольник 12"/>
          <p:cNvSpPr>
            <a:spLocks noChangeArrowheads="1"/>
          </p:cNvSpPr>
          <p:nvPr/>
        </p:nvSpPr>
        <p:spPr bwMode="auto">
          <a:xfrm>
            <a:off x="7616825" y="690563"/>
            <a:ext cx="151765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49" name="Rectangle 61"/>
          <p:cNvSpPr>
            <a:spLocks noChangeArrowheads="1"/>
          </p:cNvSpPr>
          <p:nvPr/>
        </p:nvSpPr>
        <p:spPr bwMode="auto">
          <a:xfrm>
            <a:off x="0" y="428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3450" name="Rectangle 6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3451" name="Rectangle 84"/>
          <p:cNvSpPr>
            <a:spLocks noChangeArrowheads="1"/>
          </p:cNvSpPr>
          <p:nvPr/>
        </p:nvSpPr>
        <p:spPr bwMode="auto">
          <a:xfrm>
            <a:off x="0" y="1349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00813"/>
            <a:ext cx="2057400" cy="365125"/>
          </a:xfrm>
        </p:spPr>
        <p:txBody>
          <a:bodyPr/>
          <a:lstStyle/>
          <a:p>
            <a:pPr>
              <a:defRPr/>
            </a:pPr>
            <a:fld id="{0500CDA5-5317-4449-9EF8-0D9EB65F668F}" type="slidenum">
              <a:rPr lang="ru-RU" sz="1400" smtClean="0">
                <a:solidFill>
                  <a:srgbClr val="2626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ru-RU" sz="1400" dirty="0">
              <a:solidFill>
                <a:srgbClr val="26267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9" name="Group 4"/>
          <p:cNvGrpSpPr>
            <a:grpSpLocks/>
          </p:cNvGrpSpPr>
          <p:nvPr/>
        </p:nvGrpSpPr>
        <p:grpSpPr bwMode="auto">
          <a:xfrm>
            <a:off x="193641" y="63471"/>
            <a:ext cx="8954963" cy="989265"/>
            <a:chOff x="0" y="0"/>
            <a:chExt cx="5760" cy="527"/>
          </a:xfrm>
        </p:grpSpPr>
        <p:sp>
          <p:nvSpPr>
            <p:cNvPr id="70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527"/>
            </a:xfrm>
            <a:prstGeom prst="rect">
              <a:avLst/>
            </a:prstGeom>
            <a:solidFill>
              <a:srgbClr val="5576E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1" name="Picture 3" descr="ФлагиРФиКр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5"/>
              <a:ext cx="930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2" name="Rectangle 7"/>
          <p:cNvSpPr>
            <a:spLocks noChangeArrowheads="1"/>
          </p:cNvSpPr>
          <p:nvPr/>
        </p:nvSpPr>
        <p:spPr bwMode="auto">
          <a:xfrm>
            <a:off x="1547663" y="0"/>
            <a:ext cx="74487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altLang="ru-RU" sz="1050" b="1" dirty="0" smtClean="0">
              <a:solidFill>
                <a:srgbClr val="FFFFFF"/>
              </a:solidFill>
            </a:endParaRPr>
          </a:p>
          <a:p>
            <a:pPr algn="ctr"/>
            <a:endParaRPr lang="ru-RU" altLang="ru-RU" sz="1050" b="1" dirty="0" smtClean="0">
              <a:solidFill>
                <a:srgbClr val="FFFFFF"/>
              </a:solidFill>
            </a:endParaRPr>
          </a:p>
          <a:p>
            <a:pPr algn="ctr"/>
            <a:r>
              <a:rPr lang="ru-RU" altLang="ru-RU" sz="2300" b="1" dirty="0" smtClean="0">
                <a:solidFill>
                  <a:srgbClr val="FFFFFF"/>
                </a:solidFill>
              </a:rPr>
              <a:t>Нарушения, допускаемые организаторами ППЭ</a:t>
            </a:r>
            <a:endParaRPr lang="ru-RU" sz="2300" b="1" dirty="0">
              <a:solidFill>
                <a:srgbClr val="FFFFFF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93641" y="1123384"/>
            <a:ext cx="8802724" cy="5393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endParaRPr lang="ru-RU" sz="2000" b="1" kern="0" dirty="0" smtClean="0">
              <a:solidFill>
                <a:srgbClr val="002060"/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Несоблюдение информационной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безопасности (чтение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КИМ во время экзамена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300"/>
              </a:spcAft>
              <a:defRPr/>
            </a:pPr>
            <a:endParaRPr lang="ru-RU" sz="120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В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бланках ответов № 2 выпускников не проставлен знак </a:t>
            </a:r>
            <a:r>
              <a:rPr lang="en-US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Z</a:t>
            </a:r>
            <a:endParaRPr lang="ru-RU" sz="2250" b="1" kern="0" dirty="0" smtClean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algn="just" fontAlgn="auto">
              <a:spcBef>
                <a:spcPts val="0"/>
              </a:spcBef>
              <a:spcAft>
                <a:spcPts val="300"/>
              </a:spcAft>
              <a:defRPr/>
            </a:pPr>
            <a:endParaRPr lang="ru-RU" sz="225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Нахождение на столе участника ОГЭ постороннего предмета (зонта) ( </a:t>
            </a:r>
            <a:r>
              <a:rPr lang="ru-RU" sz="2250" b="1" kern="0" dirty="0">
                <a:solidFill>
                  <a:srgbClr val="FF0000"/>
                </a:solidFill>
                <a:latin typeface="Cambria"/>
              </a:rPr>
              <a:t>п.42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)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endParaRPr lang="ru-RU" sz="2000" b="1" kern="0" dirty="0">
              <a:solidFill>
                <a:srgbClr val="002060"/>
              </a:solidFill>
              <a:latin typeface="Cambria"/>
            </a:endParaRPr>
          </a:p>
          <a:p>
            <a:pPr marL="342900" lvl="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Организаторы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на входе без уведомления руководителя ППЭ покинули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пост</a:t>
            </a:r>
          </a:p>
          <a:p>
            <a:pPr lvl="0" algn="just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 </a:t>
            </a:r>
            <a:endParaRPr lang="ru-RU" sz="225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У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медицинского работника во время экзамена находился при себе сотовый телефон ( </a:t>
            </a:r>
            <a:r>
              <a:rPr lang="ru-RU" sz="2250" b="1" kern="0" dirty="0">
                <a:solidFill>
                  <a:srgbClr val="FF0000"/>
                </a:solidFill>
                <a:latin typeface="Cambria"/>
              </a:rPr>
              <a:t>п.42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)</a:t>
            </a:r>
          </a:p>
          <a:p>
            <a:pPr algn="just" fontAlgn="auto">
              <a:spcBef>
                <a:spcPts val="0"/>
              </a:spcBef>
              <a:spcAft>
                <a:spcPts val="300"/>
              </a:spcAft>
              <a:defRPr/>
            </a:pPr>
            <a:endParaRPr lang="ru-RU" sz="2000" b="1" kern="0" dirty="0" smtClean="0">
              <a:solidFill>
                <a:srgbClr val="002060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6118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34" name="Прямоугольник 12"/>
          <p:cNvSpPr>
            <a:spLocks noChangeArrowheads="1"/>
          </p:cNvSpPr>
          <p:nvPr/>
        </p:nvSpPr>
        <p:spPr bwMode="auto">
          <a:xfrm>
            <a:off x="7616825" y="690563"/>
            <a:ext cx="151765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449" name="Rectangle 61"/>
          <p:cNvSpPr>
            <a:spLocks noChangeArrowheads="1"/>
          </p:cNvSpPr>
          <p:nvPr/>
        </p:nvSpPr>
        <p:spPr bwMode="auto">
          <a:xfrm>
            <a:off x="0" y="4286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3450" name="Rectangle 69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ru-RU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03451" name="Rectangle 84"/>
          <p:cNvSpPr>
            <a:spLocks noChangeArrowheads="1"/>
          </p:cNvSpPr>
          <p:nvPr/>
        </p:nvSpPr>
        <p:spPr bwMode="auto">
          <a:xfrm>
            <a:off x="0" y="13493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086600" y="6500813"/>
            <a:ext cx="2057400" cy="365125"/>
          </a:xfrm>
        </p:spPr>
        <p:txBody>
          <a:bodyPr/>
          <a:lstStyle/>
          <a:p>
            <a:pPr>
              <a:defRPr/>
            </a:pPr>
            <a:fld id="{0500CDA5-5317-4449-9EF8-0D9EB65F668F}" type="slidenum">
              <a:rPr lang="ru-RU" sz="1400" smtClean="0">
                <a:solidFill>
                  <a:srgbClr val="26267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7</a:t>
            </a:fld>
            <a:endParaRPr lang="ru-RU" sz="1400" dirty="0">
              <a:solidFill>
                <a:srgbClr val="26267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9" name="Group 4"/>
          <p:cNvGrpSpPr>
            <a:grpSpLocks/>
          </p:cNvGrpSpPr>
          <p:nvPr/>
        </p:nvGrpSpPr>
        <p:grpSpPr bwMode="auto">
          <a:xfrm>
            <a:off x="193641" y="63471"/>
            <a:ext cx="8954963" cy="989265"/>
            <a:chOff x="0" y="0"/>
            <a:chExt cx="5760" cy="527"/>
          </a:xfrm>
        </p:grpSpPr>
        <p:sp>
          <p:nvSpPr>
            <p:cNvPr id="70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527"/>
            </a:xfrm>
            <a:prstGeom prst="rect">
              <a:avLst/>
            </a:prstGeom>
            <a:solidFill>
              <a:srgbClr val="5576E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1" name="Picture 3" descr="ФлагиРФиКр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5"/>
              <a:ext cx="930" cy="3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2" name="Rectangle 7"/>
          <p:cNvSpPr>
            <a:spLocks noChangeArrowheads="1"/>
          </p:cNvSpPr>
          <p:nvPr/>
        </p:nvSpPr>
        <p:spPr bwMode="auto">
          <a:xfrm>
            <a:off x="1547663" y="0"/>
            <a:ext cx="744870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altLang="ru-RU" sz="1050" b="1" dirty="0" smtClean="0">
              <a:solidFill>
                <a:srgbClr val="FFFFFF"/>
              </a:solidFill>
            </a:endParaRPr>
          </a:p>
          <a:p>
            <a:pPr algn="ctr"/>
            <a:endParaRPr lang="ru-RU" altLang="ru-RU" sz="1050" b="1" dirty="0" smtClean="0">
              <a:solidFill>
                <a:srgbClr val="FFFFFF"/>
              </a:solidFill>
            </a:endParaRPr>
          </a:p>
          <a:p>
            <a:pPr algn="ctr"/>
            <a:r>
              <a:rPr lang="ru-RU" altLang="ru-RU" sz="2300" b="1" dirty="0" smtClean="0">
                <a:solidFill>
                  <a:srgbClr val="FFFFFF"/>
                </a:solidFill>
              </a:rPr>
              <a:t>Нарушения, допускаемые участниками ОГЭ</a:t>
            </a:r>
            <a:endParaRPr lang="ru-RU" sz="2300" b="1" dirty="0">
              <a:solidFill>
                <a:srgbClr val="FFFFFF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193641" y="1123384"/>
            <a:ext cx="8802724" cy="5209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endParaRPr lang="ru-RU" sz="2000" b="1" kern="0" dirty="0" smtClean="0">
              <a:solidFill>
                <a:srgbClr val="002060"/>
              </a:solidFill>
              <a:latin typeface="Cambria"/>
            </a:endParaRPr>
          </a:p>
          <a:p>
            <a:pPr marL="342900" indent="-342900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Разговоры во время экзамена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endParaRPr lang="ru-RU" sz="225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Показ друг другу </a:t>
            </a:r>
            <a:r>
              <a:rPr lang="ru-RU" sz="2250" b="1" kern="0" dirty="0" err="1">
                <a:solidFill>
                  <a:schemeClr val="accent1">
                    <a:lumMod val="50000"/>
                  </a:schemeClr>
                </a:solidFill>
                <a:latin typeface="Cambria"/>
              </a:rPr>
              <a:t>КИМов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. </a:t>
            </a:r>
            <a:endParaRPr lang="ru-RU" sz="2250" b="1" kern="0" dirty="0" smtClean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endParaRPr lang="ru-RU" sz="225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Наличие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при 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себе справочных </a:t>
            </a:r>
            <a:r>
              <a:rPr lang="ru-RU" sz="2250" b="1" kern="0" dirty="0">
                <a:solidFill>
                  <a:schemeClr val="accent1">
                    <a:lumMod val="50000"/>
                  </a:schemeClr>
                </a:solidFill>
                <a:latin typeface="Cambria"/>
              </a:rPr>
              <a:t>материалов (шпаргалок</a:t>
            </a:r>
            <a:r>
              <a:rPr lang="ru-RU" sz="2250" b="1" kern="0" dirty="0" smtClean="0">
                <a:solidFill>
                  <a:schemeClr val="accent1">
                    <a:lumMod val="50000"/>
                  </a:schemeClr>
                </a:solidFill>
                <a:latin typeface="Cambria"/>
              </a:rPr>
              <a:t>), телефонов.</a:t>
            </a:r>
          </a:p>
          <a:p>
            <a:pPr algn="just" fontAlgn="auto">
              <a:spcBef>
                <a:spcPts val="0"/>
              </a:spcBef>
              <a:spcAft>
                <a:spcPts val="300"/>
              </a:spcAft>
              <a:defRPr/>
            </a:pPr>
            <a:endParaRPr lang="ru-RU" sz="2250" b="1" kern="0" dirty="0" smtClean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algn="just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ru-RU" sz="2250" b="1" kern="0" dirty="0" smtClean="0">
                <a:solidFill>
                  <a:srgbClr val="FF0000"/>
                </a:solidFill>
                <a:latin typeface="Cambria"/>
              </a:rPr>
              <a:t>	В 2016 году  удалено </a:t>
            </a:r>
            <a:r>
              <a:rPr lang="ru-RU" sz="2250" b="1" kern="0" dirty="0">
                <a:solidFill>
                  <a:srgbClr val="FF0000"/>
                </a:solidFill>
                <a:latin typeface="Cambria"/>
              </a:rPr>
              <a:t>5 участников ОГЭ с </a:t>
            </a:r>
            <a:r>
              <a:rPr lang="ru-RU" sz="2250" b="1" kern="0" dirty="0" smtClean="0">
                <a:solidFill>
                  <a:srgbClr val="FF0000"/>
                </a:solidFill>
                <a:latin typeface="Cambria"/>
              </a:rPr>
              <a:t>экзамена.                                          	</a:t>
            </a:r>
            <a:r>
              <a:rPr lang="ru-RU" sz="2250" b="1" kern="0" dirty="0" smtClean="0">
                <a:solidFill>
                  <a:srgbClr val="00589A"/>
                </a:solidFill>
                <a:latin typeface="Cambria"/>
              </a:rPr>
              <a:t>В отношении одного выпускника </a:t>
            </a:r>
            <a:r>
              <a:rPr lang="ru-RU" sz="2250" b="1" kern="0" dirty="0">
                <a:solidFill>
                  <a:srgbClr val="00589A"/>
                </a:solidFill>
                <a:latin typeface="Cambria"/>
              </a:rPr>
              <a:t>составлен протокол об административном </a:t>
            </a:r>
            <a:r>
              <a:rPr lang="ru-RU" sz="2250" b="1" kern="0" dirty="0" smtClean="0">
                <a:solidFill>
                  <a:srgbClr val="00589A"/>
                </a:solidFill>
                <a:latin typeface="Cambria"/>
              </a:rPr>
              <a:t>правонарушении </a:t>
            </a:r>
            <a:r>
              <a:rPr lang="ru-RU" sz="2250" b="1" kern="0" dirty="0">
                <a:solidFill>
                  <a:srgbClr val="00589A"/>
                </a:solidFill>
                <a:latin typeface="Cambria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300"/>
              </a:spcAft>
              <a:defRPr/>
            </a:pPr>
            <a:endParaRPr lang="ru-RU" sz="2250" b="1" kern="0" dirty="0">
              <a:solidFill>
                <a:schemeClr val="accent1">
                  <a:lumMod val="50000"/>
                </a:schemeClr>
              </a:solidFill>
              <a:latin typeface="Cambria"/>
            </a:endParaRPr>
          </a:p>
          <a:p>
            <a:pPr algn="just" fontAlgn="auto">
              <a:spcBef>
                <a:spcPts val="0"/>
              </a:spcBef>
              <a:spcAft>
                <a:spcPts val="300"/>
              </a:spcAft>
              <a:defRPr/>
            </a:pPr>
            <a:endParaRPr lang="ru-RU" sz="2000" b="1" kern="0" dirty="0" smtClean="0">
              <a:solidFill>
                <a:srgbClr val="002060"/>
              </a:solidFill>
              <a:latin typeface="Cambria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  <a:defRPr/>
            </a:pPr>
            <a:endParaRPr lang="ru-RU" sz="2000" b="1" kern="0" dirty="0" smtClean="0">
              <a:solidFill>
                <a:srgbClr val="002060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8654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8454</TotalTime>
  <Words>371</Words>
  <Application>Microsoft Office PowerPoint</Application>
  <PresentationFormat>Экран (4:3)</PresentationFormat>
  <Paragraphs>90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Оформление по умолчанию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Шлык</dc:creator>
  <cp:lastModifiedBy>ДепОбрз</cp:lastModifiedBy>
  <cp:revision>755</cp:revision>
  <cp:lastPrinted>2017-05-19T11:22:19Z</cp:lastPrinted>
  <dcterms:created xsi:type="dcterms:W3CDTF">2011-05-04T17:33:02Z</dcterms:created>
  <dcterms:modified xsi:type="dcterms:W3CDTF">2017-05-19T12:02:40Z</dcterms:modified>
</cp:coreProperties>
</file>